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handoutMasterIdLst>
    <p:handoutMasterId r:id="rId62"/>
  </p:handoutMasterIdLst>
  <p:sldIdLst>
    <p:sldId id="256" r:id="rId2"/>
    <p:sldId id="321" r:id="rId3"/>
    <p:sldId id="284" r:id="rId4"/>
    <p:sldId id="285" r:id="rId5"/>
    <p:sldId id="325" r:id="rId6"/>
    <p:sldId id="320" r:id="rId7"/>
    <p:sldId id="327" r:id="rId8"/>
    <p:sldId id="287" r:id="rId9"/>
    <p:sldId id="329" r:id="rId10"/>
    <p:sldId id="322" r:id="rId11"/>
    <p:sldId id="331" r:id="rId12"/>
    <p:sldId id="324" r:id="rId13"/>
    <p:sldId id="307" r:id="rId14"/>
    <p:sldId id="348" r:id="rId15"/>
    <p:sldId id="289" r:id="rId16"/>
    <p:sldId id="308" r:id="rId17"/>
    <p:sldId id="309" r:id="rId18"/>
    <p:sldId id="340" r:id="rId19"/>
    <p:sldId id="356" r:id="rId20"/>
    <p:sldId id="292" r:id="rId21"/>
    <p:sldId id="293" r:id="rId22"/>
    <p:sldId id="294" r:id="rId23"/>
    <p:sldId id="312" r:id="rId24"/>
    <p:sldId id="349" r:id="rId25"/>
    <p:sldId id="332" r:id="rId26"/>
    <p:sldId id="270" r:id="rId27"/>
    <p:sldId id="334" r:id="rId28"/>
    <p:sldId id="315" r:id="rId29"/>
    <p:sldId id="316" r:id="rId30"/>
    <p:sldId id="335" r:id="rId31"/>
    <p:sldId id="272" r:id="rId32"/>
    <p:sldId id="314" r:id="rId33"/>
    <p:sldId id="313" r:id="rId34"/>
    <p:sldId id="336" r:id="rId35"/>
    <p:sldId id="351" r:id="rId36"/>
    <p:sldId id="337" r:id="rId37"/>
    <p:sldId id="303" r:id="rId38"/>
    <p:sldId id="350" r:id="rId39"/>
    <p:sldId id="300" r:id="rId40"/>
    <p:sldId id="338" r:id="rId41"/>
    <p:sldId id="302" r:id="rId42"/>
    <p:sldId id="304" r:id="rId43"/>
    <p:sldId id="339" r:id="rId44"/>
    <p:sldId id="305" r:id="rId45"/>
    <p:sldId id="341" r:id="rId46"/>
    <p:sldId id="342" r:id="rId47"/>
    <p:sldId id="318" r:id="rId48"/>
    <p:sldId id="347" r:id="rId49"/>
    <p:sldId id="343" r:id="rId50"/>
    <p:sldId id="354" r:id="rId51"/>
    <p:sldId id="345" r:id="rId52"/>
    <p:sldId id="355" r:id="rId53"/>
    <p:sldId id="296" r:id="rId54"/>
    <p:sldId id="346" r:id="rId55"/>
    <p:sldId id="297" r:id="rId56"/>
    <p:sldId id="298" r:id="rId57"/>
    <p:sldId id="310" r:id="rId58"/>
    <p:sldId id="333" r:id="rId59"/>
    <p:sldId id="319" r:id="rId6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0BA2AFF-4B4E-44EF-BD8F-5C6E1F092F0F}">
          <p14:sldIdLst>
            <p14:sldId id="256"/>
            <p14:sldId id="321"/>
            <p14:sldId id="284"/>
          </p14:sldIdLst>
        </p14:section>
        <p14:section name="Errors ?" id="{8840A37B-E51F-43CA-BA3A-5C627F2EBB10}">
          <p14:sldIdLst>
            <p14:sldId id="285"/>
            <p14:sldId id="325"/>
            <p14:sldId id="320"/>
            <p14:sldId id="327"/>
            <p14:sldId id="287"/>
            <p14:sldId id="329"/>
            <p14:sldId id="322"/>
            <p14:sldId id="331"/>
            <p14:sldId id="324"/>
          </p14:sldIdLst>
        </p14:section>
        <p14:section name="Error Specification" id="{E2480620-E48D-4BB7-ABEF-58A31F670C90}">
          <p14:sldIdLst>
            <p14:sldId id="307"/>
            <p14:sldId id="348"/>
            <p14:sldId id="289"/>
            <p14:sldId id="308"/>
            <p14:sldId id="309"/>
            <p14:sldId id="340"/>
            <p14:sldId id="356"/>
            <p14:sldId id="292"/>
            <p14:sldId id="293"/>
            <p14:sldId id="294"/>
          </p14:sldIdLst>
        </p14:section>
        <p14:section name="Setting Up The API : Model &amp; Controller" id="{8A11717A-0837-49E8-8B55-CE34202079A4}">
          <p14:sldIdLst>
            <p14:sldId id="312"/>
            <p14:sldId id="349"/>
            <p14:sldId id="332"/>
            <p14:sldId id="270"/>
            <p14:sldId id="334"/>
            <p14:sldId id="315"/>
            <p14:sldId id="316"/>
            <p14:sldId id="335"/>
            <p14:sldId id="272"/>
          </p14:sldIdLst>
        </p14:section>
        <p14:section name="Throwing &amp; Catching" id="{9F9CE548-A843-4B8E-8075-AE49A76D5601}">
          <p14:sldIdLst>
            <p14:sldId id="314"/>
            <p14:sldId id="313"/>
            <p14:sldId id="336"/>
            <p14:sldId id="351"/>
            <p14:sldId id="337"/>
            <p14:sldId id="303"/>
            <p14:sldId id="350"/>
            <p14:sldId id="300"/>
            <p14:sldId id="338"/>
            <p14:sldId id="302"/>
            <p14:sldId id="304"/>
            <p14:sldId id="339"/>
            <p14:sldId id="305"/>
            <p14:sldId id="341"/>
            <p14:sldId id="342"/>
          </p14:sldIdLst>
        </p14:section>
        <p14:section name="Focus : Validation Pipeline" id="{110F06E4-9541-41BF-A977-FE000F327D42}">
          <p14:sldIdLst>
            <p14:sldId id="318"/>
            <p14:sldId id="347"/>
            <p14:sldId id="343"/>
            <p14:sldId id="354"/>
            <p14:sldId id="345"/>
            <p14:sldId id="355"/>
            <p14:sldId id="296"/>
            <p14:sldId id="346"/>
            <p14:sldId id="297"/>
            <p14:sldId id="298"/>
            <p14:sldId id="310"/>
            <p14:sldId id="333"/>
            <p14:sldId id="31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432" autoAdjust="0"/>
    <p:restoredTop sz="94660"/>
  </p:normalViewPr>
  <p:slideViewPr>
    <p:cSldViewPr snapToGrid="0" snapToObjects="1" showGuides="1">
      <p:cViewPr varScale="1">
        <p:scale>
          <a:sx n="116" d="100"/>
          <a:sy n="116" d="100"/>
        </p:scale>
        <p:origin x="1086" y="108"/>
      </p:cViewPr>
      <p:guideLst>
        <p:guide orient="horz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A73860-D32E-244F-97E2-8B44A1E732EA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29176-6AB9-AE40-A2AF-6E23ADCBBC9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1928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DCE18C-82BF-7049-907F-A04F522C5D10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D40310-1F39-FC48-8059-2D416301ED6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9527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2913" y="4162490"/>
            <a:ext cx="8015287" cy="100404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2913" y="5200231"/>
            <a:ext cx="6643687" cy="611572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fld id="{211E60AA-BB90-2D4E-9A05-9F2EA4A5745D}" type="datetime1">
              <a:rPr lang="en-GB" smtClean="0"/>
              <a:t>08/10/2015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458596" cy="365125"/>
          </a:xfrm>
        </p:spPr>
        <p:txBody>
          <a:bodyPr/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fld id="{F0801869-1B35-9C40-8F31-BAE8E6F9F9D3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54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D99CB-36F9-AB44-9935-E8E81BCCE163}" type="datetime1">
              <a:rPr lang="en-GB" smtClean="0"/>
              <a:t>08/10/2015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1869-1B35-9C40-8F31-BAE8E6F9F9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129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94566-D766-7C44-A74C-F71343F76073}" type="datetime1">
              <a:rPr lang="en-GB" smtClean="0"/>
              <a:t>08/10/2015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1869-1B35-9C40-8F31-BAE8E6F9F9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22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45601-E4D8-6547-95D6-5833634BAB18}" type="datetime1">
              <a:rPr lang="en-GB" smtClean="0"/>
              <a:t>08/10/2015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1869-1B35-9C40-8F31-BAE8E6F9F9D3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027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997D-4F80-2742-BD8E-A81BAF896594}" type="datetime1">
              <a:rPr lang="en-GB" smtClean="0"/>
              <a:t>08/10/2015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1869-1B35-9C40-8F31-BAE8E6F9F9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56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4500" y="4186997"/>
            <a:ext cx="8037513" cy="967616"/>
          </a:xfrm>
        </p:spPr>
        <p:txBody>
          <a:bodyPr anchor="ctr" anchorCtr="0">
            <a:normAutofit/>
          </a:bodyPr>
          <a:lstStyle>
            <a:lvl1pPr algn="l">
              <a:defRPr sz="3200" b="1" cap="none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4500" y="5202997"/>
            <a:ext cx="8037513" cy="588203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9094B57-6F4F-C84F-86E1-73956807D9DF}" type="datetime1">
              <a:rPr lang="en-GB" smtClean="0"/>
              <a:pPr/>
              <a:t>08/10/2015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0801869-1B35-9C40-8F31-BAE8E6F9F9D3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19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77938"/>
            <a:ext cx="4038600" cy="48482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77938"/>
            <a:ext cx="4038600" cy="48482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8174A-0B94-EF49-B569-F19DD9CB493C}" type="datetime1">
              <a:rPr lang="en-GB" smtClean="0"/>
              <a:t>08/10/2015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1869-1B35-9C40-8F31-BAE8E6F9F9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986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8517"/>
            <a:ext cx="4040188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278517"/>
            <a:ext cx="4041775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7AF84-2502-9142-B142-8EBE4A2BD6BF}" type="datetime1">
              <a:rPr lang="en-GB" smtClean="0"/>
              <a:t>08/10/2015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1869-1B35-9C40-8F31-BAE8E6F9F9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057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625B6-99A9-D24B-948A-1AAA6A59D495}" type="datetime1">
              <a:rPr lang="en-GB" smtClean="0"/>
              <a:t>08/10/2015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1869-1B35-9C40-8F31-BAE8E6F9F9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643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BD852-90AC-454D-980C-117C9815F7E0}" type="datetime1">
              <a:rPr lang="en-GB" smtClean="0"/>
              <a:t>08/10/2015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1869-1B35-9C40-8F31-BAE8E6F9F9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204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52422-C06B-104C-AD1B-B033BDE2D553}" type="datetime1">
              <a:rPr lang="en-GB" smtClean="0"/>
              <a:t>08/10/2015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1869-1B35-9C40-8F31-BAE8E6F9F9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50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5B1A1-94F8-094F-B5B1-BB11631897C9}" type="datetime1">
              <a:rPr lang="en-GB" smtClean="0"/>
              <a:t>08/10/2015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1869-1B35-9C40-8F31-BAE8E6F9F9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89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45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7598"/>
            <a:ext cx="8229600" cy="48385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Century Gothic"/>
              </a:defRPr>
            </a:lvl1pPr>
          </a:lstStyle>
          <a:p>
            <a:fld id="{C918891B-6F3F-7A4F-88DD-48D206AC848E}" type="datetime1">
              <a:rPr lang="en-GB" smtClean="0"/>
              <a:t>08/10/2015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Century Gothic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546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Century Gothic"/>
              </a:defRPr>
            </a:lvl1pPr>
          </a:lstStyle>
          <a:p>
            <a:fld id="{F0801869-1B35-9C40-8F31-BAE8E6F9F9D3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48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3"/>
        </a:buClr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sz="1600" kern="1200">
          <a:solidFill>
            <a:schemeClr val="tx1"/>
          </a:solidFill>
          <a:latin typeface="Century Gothic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3"/>
        </a:buClr>
        <a:buFont typeface="Arial"/>
        <a:buChar char="–"/>
        <a:defRPr sz="1400" kern="1200">
          <a:solidFill>
            <a:schemeClr val="tx1"/>
          </a:solidFill>
          <a:latin typeface="Century Gothic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accent3"/>
        </a:buClr>
        <a:buFont typeface="Arial"/>
        <a:buChar char="»"/>
        <a:defRPr sz="1400" kern="1200">
          <a:solidFill>
            <a:schemeClr val="tx1"/>
          </a:solidFill>
          <a:latin typeface="Century Gothic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en.wikipedia.org/wiki/List_of_HTTP_status_code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ERROR HANDLING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Best practice in ASP.NET Web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91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Categories of errors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8009"/>
            <a:ext cx="8229600" cy="980303"/>
          </a:xfrm>
        </p:spPr>
        <p:txBody>
          <a:bodyPr>
            <a:normAutofit lnSpcReduction="10000"/>
          </a:bodyPr>
          <a:lstStyle/>
          <a:p>
            <a:pPr marL="571500" indent="-571500">
              <a:buFont typeface="+mj-lt"/>
              <a:buAutoNum type="romanUcPeriod" startAt="3"/>
            </a:pPr>
            <a:r>
              <a:rPr lang="en-US" sz="2800" dirty="0"/>
              <a:t>Scenario exceptions : client is responsible</a:t>
            </a:r>
          </a:p>
          <a:p>
            <a:pPr marL="0" indent="0">
              <a:buNone/>
            </a:pPr>
            <a:r>
              <a:rPr lang="en-US" sz="2800" dirty="0"/>
              <a:t>A business rule is not respected</a:t>
            </a:r>
            <a:endParaRPr lang="fr-FR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1669189" y="3068886"/>
            <a:ext cx="2161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Object not found</a:t>
            </a:r>
            <a:endParaRPr lang="fr-FR" dirty="0" smtClean="0">
              <a:latin typeface="Century Gothic"/>
              <a:cs typeface="Century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26791" y="3421905"/>
            <a:ext cx="2054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Price is too high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21773" y="4718125"/>
            <a:ext cx="1309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Data Conflict</a:t>
            </a:r>
            <a:endParaRPr lang="fr-FR" dirty="0" smtClean="0">
              <a:latin typeface="Century Gothic"/>
              <a:cs typeface="Century Gothic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39563" y="4989360"/>
            <a:ext cx="1822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Facility not in your tenant</a:t>
            </a:r>
          </a:p>
        </p:txBody>
      </p:sp>
    </p:spTree>
    <p:extLst>
      <p:ext uri="{BB962C8B-B14F-4D97-AF65-F5344CB8AC3E}">
        <p14:creationId xmlns:p14="http://schemas.microsoft.com/office/powerpoint/2010/main" val="411455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Status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/>
              <a:t>Every HTTP request gets an HTTP Response Status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HTTP Status have 3 digits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1XX : </a:t>
            </a:r>
            <a:r>
              <a:rPr lang="fr-FR" sz="2800" dirty="0" err="1" smtClean="0"/>
              <a:t>Informational</a:t>
            </a:r>
            <a:endParaRPr lang="fr-FR" sz="2800" dirty="0" smtClean="0"/>
          </a:p>
          <a:p>
            <a:pPr marL="0" indent="0">
              <a:buNone/>
            </a:pPr>
            <a:r>
              <a:rPr lang="en-US" sz="2800" dirty="0" smtClean="0"/>
              <a:t>2XX : </a:t>
            </a:r>
            <a:r>
              <a:rPr lang="en-US" sz="2800" dirty="0" err="1" smtClean="0">
                <a:solidFill>
                  <a:srgbClr val="00B050"/>
                </a:solidFill>
              </a:rPr>
              <a:t>Sucess</a:t>
            </a:r>
            <a:endParaRPr lang="en-US" sz="2800" dirty="0" smtClean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sz="2800" dirty="0" smtClean="0"/>
              <a:t>3XX : Redirection</a:t>
            </a:r>
          </a:p>
          <a:p>
            <a:pPr marL="0" indent="0">
              <a:buNone/>
            </a:pPr>
            <a:r>
              <a:rPr lang="en-US" sz="2800" dirty="0" smtClean="0"/>
              <a:t>4XX : </a:t>
            </a:r>
            <a:r>
              <a:rPr lang="en-US" sz="2800" dirty="0" smtClean="0">
                <a:solidFill>
                  <a:srgbClr val="FF0000"/>
                </a:solidFill>
              </a:rPr>
              <a:t>Client Error (validation or business errors)</a:t>
            </a:r>
          </a:p>
          <a:p>
            <a:pPr marL="0" indent="0">
              <a:buNone/>
            </a:pPr>
            <a:r>
              <a:rPr lang="en-US" sz="2800" dirty="0" smtClean="0"/>
              <a:t>5XX : </a:t>
            </a:r>
            <a:r>
              <a:rPr lang="en-US" sz="2800" dirty="0" smtClean="0">
                <a:solidFill>
                  <a:srgbClr val="FF0000"/>
                </a:solidFill>
              </a:rPr>
              <a:t>System Error</a:t>
            </a:r>
            <a:endParaRPr lang="fr-FR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374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HTTP </a:t>
            </a:r>
            <a:r>
              <a:rPr lang="en-US" dirty="0"/>
              <a:t>Status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57" b="32778"/>
          <a:stretch/>
        </p:blipFill>
        <p:spPr>
          <a:xfrm>
            <a:off x="823655" y="1449859"/>
            <a:ext cx="2867025" cy="26690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366" t="14752" r="31690" b="12815"/>
          <a:stretch/>
        </p:blipFill>
        <p:spPr>
          <a:xfrm>
            <a:off x="4386650" y="1449859"/>
            <a:ext cx="3171567" cy="4044779"/>
          </a:xfrm>
          <a:prstGeom prst="rect">
            <a:avLst/>
          </a:prstGeom>
        </p:spPr>
      </p:pic>
      <p:sp>
        <p:nvSpPr>
          <p:cNvPr id="3" name="TextBox 2">
            <a:hlinkClick r:id="rId4"/>
          </p:cNvPr>
          <p:cNvSpPr txBox="1"/>
          <p:nvPr/>
        </p:nvSpPr>
        <p:spPr>
          <a:xfrm>
            <a:off x="457200" y="6238447"/>
            <a:ext cx="6796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latin typeface="Century Gothic"/>
                <a:cs typeface="Century Gothic"/>
              </a:rPr>
              <a:t>https://en.wikipedia.org/wiki/List_of_HTTP_status_codes</a:t>
            </a:r>
            <a:endParaRPr lang="fr-FR" dirty="0" smtClean="0">
              <a:latin typeface="Century Gothic"/>
              <a:cs typeface="Century Gothic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873215" y="100443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>
                <a:latin typeface="Century Gothic"/>
                <a:cs typeface="Century Gothic"/>
              </a:rPr>
              <a:t>Some</a:t>
            </a:r>
            <a:r>
              <a:rPr lang="fr-FR" dirty="0" smtClean="0">
                <a:latin typeface="Century Gothic"/>
                <a:cs typeface="Century Gothic"/>
              </a:rPr>
              <a:t> client </a:t>
            </a:r>
            <a:r>
              <a:rPr lang="fr-FR" dirty="0" err="1" smtClean="0">
                <a:latin typeface="Century Gothic"/>
                <a:cs typeface="Century Gothic"/>
              </a:rPr>
              <a:t>errors</a:t>
            </a:r>
            <a:endParaRPr lang="fr-FR" dirty="0" smtClean="0">
              <a:latin typeface="Century Gothic"/>
              <a:cs typeface="Century Gothic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4386650" y="1004438"/>
            <a:ext cx="2201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>
                <a:latin typeface="Century Gothic"/>
                <a:cs typeface="Century Gothic"/>
              </a:rPr>
              <a:t>Some</a:t>
            </a:r>
            <a:r>
              <a:rPr lang="fr-FR" dirty="0" smtClean="0">
                <a:latin typeface="Century Gothic"/>
                <a:cs typeface="Century Gothic"/>
              </a:rPr>
              <a:t> server </a:t>
            </a:r>
            <a:r>
              <a:rPr lang="fr-FR" dirty="0" err="1" smtClean="0">
                <a:latin typeface="Century Gothic"/>
                <a:cs typeface="Century Gothic"/>
              </a:rPr>
              <a:t>errors</a:t>
            </a:r>
            <a:endParaRPr lang="fr-FR" dirty="0" smtClean="0">
              <a:latin typeface="Century Gothic"/>
              <a:cs typeface="Century Gothic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692" y="4380643"/>
            <a:ext cx="3790950" cy="14859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4543" y="5573971"/>
            <a:ext cx="724214" cy="58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24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64973"/>
            <a:ext cx="9144000" cy="545544"/>
          </a:xfrm>
        </p:spPr>
        <p:txBody>
          <a:bodyPr>
            <a:noAutofit/>
          </a:bodyPr>
          <a:lstStyle/>
          <a:p>
            <a:pPr algn="ctr"/>
            <a:r>
              <a:rPr lang="fr-FR" sz="3600" dirty="0" err="1" smtClean="0"/>
              <a:t>Error</a:t>
            </a:r>
            <a:r>
              <a:rPr lang="fr-FR" sz="3600" dirty="0" smtClean="0"/>
              <a:t> </a:t>
            </a:r>
            <a:r>
              <a:rPr lang="fr-FR" sz="3600" dirty="0" err="1" smtClean="0"/>
              <a:t>Specification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327242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Specification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7598"/>
            <a:ext cx="8229600" cy="39599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Backend  &amp; Frontend need to sync on the error format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It needs to be</a:t>
            </a:r>
            <a:endParaRPr lang="en-US" sz="2800" dirty="0"/>
          </a:p>
          <a:p>
            <a:r>
              <a:rPr lang="en-US" sz="2800" dirty="0" smtClean="0"/>
              <a:t>Simple</a:t>
            </a:r>
          </a:p>
          <a:p>
            <a:r>
              <a:rPr lang="en-US" sz="2800" dirty="0" smtClean="0"/>
              <a:t>Flexible</a:t>
            </a:r>
          </a:p>
          <a:p>
            <a:r>
              <a:rPr lang="en-US" sz="2800" dirty="0" smtClean="0"/>
              <a:t>Consistent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730301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Specification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7598"/>
            <a:ext cx="8229600" cy="65653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800" dirty="0" smtClean="0"/>
              <a:t>Default ASP.NET Web API errors are not acceptable</a:t>
            </a:r>
            <a:endParaRPr lang="fr-FR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004" y="1944130"/>
            <a:ext cx="4738295" cy="3881437"/>
          </a:xfrm>
          <a:prstGeom prst="rect">
            <a:avLst/>
          </a:prstGeom>
        </p:spPr>
      </p:pic>
      <p:cxnSp>
        <p:nvCxnSpPr>
          <p:cNvPr id="8" name="Connecteur droit 7"/>
          <p:cNvCxnSpPr/>
          <p:nvPr/>
        </p:nvCxnSpPr>
        <p:spPr>
          <a:xfrm>
            <a:off x="1738184" y="1944130"/>
            <a:ext cx="4876800" cy="36740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 flipH="1">
            <a:off x="1738184" y="1869989"/>
            <a:ext cx="4814116" cy="36411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317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Specification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7598"/>
            <a:ext cx="8229600" cy="6153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A better format is human readable</a:t>
            </a:r>
            <a:endParaRPr lang="fr-FR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17117"/>
          <a:stretch/>
        </p:blipFill>
        <p:spPr>
          <a:xfrm>
            <a:off x="1509712" y="1985319"/>
            <a:ext cx="6124575" cy="323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84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Specification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7598"/>
            <a:ext cx="8229600" cy="6153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It is flexible for validation</a:t>
            </a:r>
            <a:endParaRPr lang="fr-F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14508"/>
          <a:stretch/>
        </p:blipFill>
        <p:spPr>
          <a:xfrm>
            <a:off x="1671637" y="1902942"/>
            <a:ext cx="5800725" cy="212536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132174" y="2529016"/>
            <a:ext cx="832022" cy="2224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4" name="Ellipse 3"/>
          <p:cNvSpPr/>
          <p:nvPr/>
        </p:nvSpPr>
        <p:spPr>
          <a:xfrm>
            <a:off x="4563762" y="1902941"/>
            <a:ext cx="1128584" cy="3789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07308" y="4898434"/>
            <a:ext cx="8229600" cy="6153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8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»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dirty="0" smtClean="0"/>
              <a:t>We decide what Http Status to return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87218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Specification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7598"/>
            <a:ext cx="8229600" cy="6153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It can handle inner lists or objects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5132174" y="2529016"/>
            <a:ext cx="832022" cy="2224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122144"/>
            <a:ext cx="5791200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14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Specification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652584"/>
            <a:ext cx="8229600" cy="34735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3200" dirty="0" smtClean="0"/>
              <a:t>The </a:t>
            </a:r>
            <a:r>
              <a:rPr lang="fr-FR" sz="3200" dirty="0" err="1" smtClean="0"/>
              <a:t>level</a:t>
            </a:r>
            <a:r>
              <a:rPr lang="fr-FR" sz="3200" dirty="0" smtClean="0"/>
              <a:t> of </a:t>
            </a:r>
            <a:r>
              <a:rPr lang="fr-FR" sz="3200" dirty="0" err="1" smtClean="0"/>
              <a:t>details</a:t>
            </a:r>
            <a:r>
              <a:rPr lang="fr-FR" sz="3200" dirty="0" smtClean="0"/>
              <a:t> </a:t>
            </a:r>
            <a:r>
              <a:rPr lang="fr-FR" sz="3200" dirty="0" err="1" smtClean="0"/>
              <a:t>returned</a:t>
            </a:r>
            <a:r>
              <a:rPr lang="fr-FR" sz="3200" dirty="0" smtClean="0"/>
              <a:t> </a:t>
            </a:r>
            <a:r>
              <a:rPr lang="fr-FR" sz="3200" dirty="0" err="1" smtClean="0"/>
              <a:t>depends</a:t>
            </a:r>
            <a:r>
              <a:rPr lang="fr-FR" sz="3200" dirty="0" smtClean="0"/>
              <a:t> on the </a:t>
            </a:r>
            <a:r>
              <a:rPr lang="fr-FR" sz="3200" dirty="0" err="1" smtClean="0"/>
              <a:t>responsibility</a:t>
            </a:r>
            <a:endParaRPr lang="fr-FR" sz="3200" dirty="0" smtClean="0"/>
          </a:p>
          <a:p>
            <a:pPr marL="0" indent="0">
              <a:buNone/>
            </a:pPr>
            <a:endParaRPr lang="fr-FR" sz="3200" dirty="0" smtClean="0"/>
          </a:p>
        </p:txBody>
      </p:sp>
    </p:spTree>
    <p:extLst>
      <p:ext uri="{BB962C8B-B14F-4D97-AF65-F5344CB8AC3E}">
        <p14:creationId xmlns:p14="http://schemas.microsoft.com/office/powerpoint/2010/main" val="43623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 of this presentation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Error handling is often considered too late during projects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Today, Platform handling </a:t>
            </a:r>
            <a:r>
              <a:rPr lang="fr-FR" sz="2400" dirty="0" smtClean="0"/>
              <a:t>≠ </a:t>
            </a:r>
            <a:r>
              <a:rPr lang="fr-FR" sz="2400" dirty="0" err="1" smtClean="0"/>
              <a:t>Transparency</a:t>
            </a:r>
            <a:r>
              <a:rPr lang="fr-FR" sz="2400" dirty="0" smtClean="0"/>
              <a:t> handling</a:t>
            </a: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Trace One should use only one error handling model</a:t>
            </a:r>
          </a:p>
          <a:p>
            <a:pPr marL="0" indent="0">
              <a:buNone/>
            </a:pPr>
            <a:r>
              <a:rPr lang="en-US" sz="2400" dirty="0" smtClean="0"/>
              <a:t>in order to get</a:t>
            </a:r>
          </a:p>
          <a:p>
            <a:r>
              <a:rPr lang="en-US" sz="2400" dirty="0"/>
              <a:t>S</a:t>
            </a:r>
            <a:r>
              <a:rPr lang="en-US" sz="2400" dirty="0" smtClean="0"/>
              <a:t>cenarios exception better defined</a:t>
            </a:r>
          </a:p>
          <a:p>
            <a:r>
              <a:rPr lang="en-US" sz="2400" dirty="0" smtClean="0"/>
              <a:t>Easier </a:t>
            </a:r>
            <a:r>
              <a:rPr lang="en-US" sz="2400" dirty="0"/>
              <a:t>debugging</a:t>
            </a:r>
            <a:endParaRPr lang="en-US" sz="2400" dirty="0" smtClean="0"/>
          </a:p>
          <a:p>
            <a:r>
              <a:rPr lang="en-US" sz="2400" dirty="0"/>
              <a:t>More predictable system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981034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Specification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525"/>
            <a:ext cx="8229600" cy="4824878"/>
          </a:xfrm>
        </p:spPr>
        <p:txBody>
          <a:bodyPr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en-US" sz="2800" dirty="0" smtClean="0"/>
              <a:t>Server errors : minimum info</a:t>
            </a:r>
            <a:endParaRPr lang="fr-FR" sz="28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3718"/>
            <a:ext cx="9144000" cy="3221675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1013254" y="3072709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6" name="Right Arrow 15"/>
          <p:cNvSpPr/>
          <p:nvPr/>
        </p:nvSpPr>
        <p:spPr>
          <a:xfrm>
            <a:off x="2965621" y="3064470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7" name="Right Arrow 16"/>
          <p:cNvSpPr/>
          <p:nvPr/>
        </p:nvSpPr>
        <p:spPr>
          <a:xfrm>
            <a:off x="6652054" y="3072708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8" name="Right Arrow 17"/>
          <p:cNvSpPr/>
          <p:nvPr/>
        </p:nvSpPr>
        <p:spPr>
          <a:xfrm>
            <a:off x="4808837" y="3072709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9" name="Right Arrow 18"/>
          <p:cNvSpPr/>
          <p:nvPr/>
        </p:nvSpPr>
        <p:spPr>
          <a:xfrm flipH="1">
            <a:off x="1013253" y="3946259"/>
            <a:ext cx="6441989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20" name="Picture 4" descr="https://pixabay.com/static/uploads/photo/2013/07/13/01/22/explosion-155624_6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611" y="3028064"/>
            <a:ext cx="565729" cy="63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6656173" y="2226734"/>
            <a:ext cx="2240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entury Gothic"/>
                <a:cs typeface="Century Gothic"/>
              </a:rPr>
              <a:t>System Exception: Could not connect to database</a:t>
            </a:r>
            <a:endParaRPr lang="fr-FR" sz="1600" dirty="0" smtClean="0">
              <a:solidFill>
                <a:srgbClr val="FF0000"/>
              </a:solidFill>
              <a:latin typeface="Century Gothic"/>
              <a:cs typeface="Century Gothic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44289" r="6053" b="16484"/>
          <a:stretch/>
        </p:blipFill>
        <p:spPr>
          <a:xfrm>
            <a:off x="1367739" y="4395394"/>
            <a:ext cx="5753872" cy="153223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/>
          <a:srcRect r="42302" b="85343"/>
          <a:stretch/>
        </p:blipFill>
        <p:spPr>
          <a:xfrm>
            <a:off x="888014" y="2425102"/>
            <a:ext cx="3533775" cy="5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601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3718"/>
            <a:ext cx="9144000" cy="3221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Specification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5645"/>
            <a:ext cx="8229600" cy="840328"/>
          </a:xfrm>
        </p:spPr>
        <p:txBody>
          <a:bodyPr>
            <a:normAutofit/>
          </a:bodyPr>
          <a:lstStyle/>
          <a:p>
            <a:pPr marL="571500" indent="-571500">
              <a:buFont typeface="+mj-lt"/>
              <a:buAutoNum type="romanUcPeriod" startAt="2"/>
            </a:pPr>
            <a:r>
              <a:rPr lang="en-US" sz="2800" dirty="0" smtClean="0"/>
              <a:t>Client validation error : Code + Details</a:t>
            </a:r>
          </a:p>
        </p:txBody>
      </p:sp>
      <p:sp>
        <p:nvSpPr>
          <p:cNvPr id="5" name="Right Arrow 4"/>
          <p:cNvSpPr/>
          <p:nvPr/>
        </p:nvSpPr>
        <p:spPr>
          <a:xfrm>
            <a:off x="1013252" y="2574046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1028" name="Picture 4" descr="https://pixabay.com/static/uploads/photo/2013/07/13/01/22/explosion-155624_6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1289" y="2574046"/>
            <a:ext cx="565729" cy="63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t="-1" r="17359" b="77176"/>
          <a:stretch/>
        </p:blipFill>
        <p:spPr>
          <a:xfrm>
            <a:off x="1930785" y="1770254"/>
            <a:ext cx="3274540" cy="500030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flipH="1">
            <a:off x="1013250" y="3447596"/>
            <a:ext cx="939115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b="13012"/>
          <a:stretch/>
        </p:blipFill>
        <p:spPr>
          <a:xfrm>
            <a:off x="1325262" y="4364025"/>
            <a:ext cx="5867400" cy="1897407"/>
          </a:xfrm>
          <a:prstGeom prst="rect">
            <a:avLst/>
          </a:prstGeom>
        </p:spPr>
      </p:pic>
      <p:pic>
        <p:nvPicPr>
          <p:cNvPr id="12" name="Picture 7"/>
          <p:cNvPicPr>
            <a:picLocks noChangeAspect="1"/>
          </p:cNvPicPr>
          <p:nvPr/>
        </p:nvPicPr>
        <p:blipFill rotWithShape="1">
          <a:blip r:embed="rId4"/>
          <a:srcRect l="12056" t="62945" r="31602" b="9852"/>
          <a:stretch/>
        </p:blipFill>
        <p:spPr>
          <a:xfrm>
            <a:off x="2451828" y="2333480"/>
            <a:ext cx="2232454" cy="59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205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3718"/>
            <a:ext cx="9144000" cy="3221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Specification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7490"/>
            <a:ext cx="8229600" cy="899548"/>
          </a:xfrm>
        </p:spPr>
        <p:txBody>
          <a:bodyPr>
            <a:normAutofit/>
          </a:bodyPr>
          <a:lstStyle/>
          <a:p>
            <a:pPr marL="571500" indent="-571500">
              <a:buFont typeface="+mj-lt"/>
              <a:buAutoNum type="romanUcPeriod" startAt="3"/>
            </a:pPr>
            <a:r>
              <a:rPr lang="en-US" sz="2800" dirty="0"/>
              <a:t>Client errors </a:t>
            </a:r>
            <a:r>
              <a:rPr lang="en-US" sz="2800" dirty="0" smtClean="0"/>
              <a:t>: business error </a:t>
            </a:r>
            <a:r>
              <a:rPr lang="en-US" sz="2800" dirty="0" smtClean="0"/>
              <a:t>code</a:t>
            </a:r>
            <a:endParaRPr lang="en-US" sz="2800" dirty="0" smtClean="0"/>
          </a:p>
        </p:txBody>
      </p:sp>
      <p:sp>
        <p:nvSpPr>
          <p:cNvPr id="5" name="Right Arrow 4"/>
          <p:cNvSpPr/>
          <p:nvPr/>
        </p:nvSpPr>
        <p:spPr>
          <a:xfrm>
            <a:off x="1013254" y="2718483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7" name="Right Arrow 6"/>
          <p:cNvSpPr/>
          <p:nvPr/>
        </p:nvSpPr>
        <p:spPr>
          <a:xfrm>
            <a:off x="2965621" y="2718482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8" name="Right Arrow 7"/>
          <p:cNvSpPr/>
          <p:nvPr/>
        </p:nvSpPr>
        <p:spPr>
          <a:xfrm>
            <a:off x="4826301" y="2718483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9" name="Picture 4" descr="https://pixabay.com/static/uploads/photo/2013/07/13/01/22/explosion-155624_6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8638" y="2612717"/>
            <a:ext cx="565729" cy="63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r="18704" b="76451"/>
          <a:stretch/>
        </p:blipFill>
        <p:spPr>
          <a:xfrm>
            <a:off x="1130787" y="1719084"/>
            <a:ext cx="3283219" cy="578690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flipH="1">
            <a:off x="1013254" y="3947187"/>
            <a:ext cx="4676850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3341" y="4430654"/>
            <a:ext cx="3876675" cy="1438275"/>
          </a:xfrm>
          <a:prstGeom prst="rect">
            <a:avLst/>
          </a:prstGeom>
        </p:spPr>
      </p:pic>
      <p:pic>
        <p:nvPicPr>
          <p:cNvPr id="14" name="Picture 5"/>
          <p:cNvPicPr>
            <a:picLocks noChangeAspect="1"/>
          </p:cNvPicPr>
          <p:nvPr/>
        </p:nvPicPr>
        <p:blipFill rotWithShape="1">
          <a:blip r:embed="rId4"/>
          <a:srcRect l="13066" t="58064" r="44915" b="18690"/>
          <a:stretch/>
        </p:blipFill>
        <p:spPr>
          <a:xfrm>
            <a:off x="1874472" y="2237851"/>
            <a:ext cx="1696995" cy="57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923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64973"/>
            <a:ext cx="9144000" cy="545544"/>
          </a:xfrm>
        </p:spPr>
        <p:txBody>
          <a:bodyPr>
            <a:noAutofit/>
          </a:bodyPr>
          <a:lstStyle/>
          <a:p>
            <a:pPr algn="ctr"/>
            <a:r>
              <a:rPr lang="fr-FR" sz="3600" dirty="0" smtClean="0"/>
              <a:t>Setting up the API</a:t>
            </a:r>
            <a:br>
              <a:rPr lang="fr-FR" sz="3600" dirty="0" smtClean="0"/>
            </a:b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4249304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the API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7598"/>
            <a:ext cx="8229600" cy="38280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The error handling systems </a:t>
            </a:r>
            <a:r>
              <a:rPr lang="en-US" sz="2800" dirty="0"/>
              <a:t>essentially </a:t>
            </a:r>
            <a:r>
              <a:rPr lang="en-US" sz="2800" dirty="0" smtClean="0"/>
              <a:t>relies on usage of </a:t>
            </a:r>
            <a:r>
              <a:rPr lang="en-US" sz="2800" b="1" dirty="0" smtClean="0"/>
              <a:t>attributes</a:t>
            </a:r>
            <a:r>
              <a:rPr lang="en-US" sz="2800" dirty="0" smtClean="0"/>
              <a:t> for :</a:t>
            </a:r>
          </a:p>
          <a:p>
            <a:pPr marL="0" indent="0">
              <a:buNone/>
            </a:pPr>
            <a:endParaRPr lang="en-US" sz="2800" dirty="0" smtClean="0"/>
          </a:p>
          <a:p>
            <a:pPr>
              <a:buFontTx/>
              <a:buChar char="-"/>
            </a:pPr>
            <a:r>
              <a:rPr lang="en-US" sz="2800" dirty="0" smtClean="0"/>
              <a:t>Model validation</a:t>
            </a:r>
          </a:p>
          <a:p>
            <a:pPr>
              <a:buFontTx/>
              <a:buChar char="-"/>
            </a:pPr>
            <a:r>
              <a:rPr lang="en-US" sz="2800" dirty="0" smtClean="0"/>
              <a:t>Actions filtering </a:t>
            </a:r>
          </a:p>
          <a:p>
            <a:pPr>
              <a:buFontTx/>
              <a:buChar char="-"/>
            </a:pPr>
            <a:r>
              <a:rPr lang="en-US" sz="2800" dirty="0"/>
              <a:t>E</a:t>
            </a:r>
            <a:r>
              <a:rPr lang="en-US" sz="2800" dirty="0" smtClean="0"/>
              <a:t>xceptions filtering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9540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5" y="909094"/>
            <a:ext cx="8947192" cy="52090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</a:t>
            </a:r>
            <a:endParaRPr lang="fr-FR" dirty="0"/>
          </a:p>
        </p:txBody>
      </p:sp>
      <p:sp>
        <p:nvSpPr>
          <p:cNvPr id="9" name="Rounded Rectangle 8"/>
          <p:cNvSpPr/>
          <p:nvPr/>
        </p:nvSpPr>
        <p:spPr>
          <a:xfrm>
            <a:off x="41188" y="2685536"/>
            <a:ext cx="1507524" cy="231483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14" y="5778427"/>
            <a:ext cx="1524000" cy="85725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77114" y="5469925"/>
            <a:ext cx="1103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Century Gothic"/>
                <a:cs typeface="Century Gothic"/>
              </a:rPr>
              <a:t>l</a:t>
            </a:r>
            <a:r>
              <a:rPr lang="fr-FR" dirty="0" err="1" smtClean="0">
                <a:latin typeface="Century Gothic"/>
                <a:cs typeface="Century Gothic"/>
              </a:rPr>
              <a:t>egend</a:t>
            </a:r>
            <a:endParaRPr lang="fr-FR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877787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the API : Models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647313" y="4022950"/>
            <a:ext cx="27596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entury Gothic"/>
                <a:cs typeface="Century Gothic"/>
              </a:rPr>
              <a:t>POCO with Validation attributes</a:t>
            </a:r>
            <a:endParaRPr lang="fr-FR" sz="2800" dirty="0" smtClean="0">
              <a:latin typeface="Century Gothic"/>
              <a:cs typeface="Century Gothic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78345" y="1315887"/>
            <a:ext cx="428367" cy="524186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989" y="1276350"/>
            <a:ext cx="4257675" cy="215265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989" y="3807745"/>
            <a:ext cx="325755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6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5" y="909094"/>
            <a:ext cx="8947192" cy="52090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</a:t>
            </a:r>
            <a:endParaRPr lang="fr-FR" dirty="0"/>
          </a:p>
        </p:txBody>
      </p:sp>
      <p:sp>
        <p:nvSpPr>
          <p:cNvPr id="6" name="Rounded Rectangle 5"/>
          <p:cNvSpPr/>
          <p:nvPr/>
        </p:nvSpPr>
        <p:spPr>
          <a:xfrm>
            <a:off x="149614" y="2100648"/>
            <a:ext cx="4184821" cy="51898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14" y="5778427"/>
            <a:ext cx="1524000" cy="857250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77114" y="5469925"/>
            <a:ext cx="1103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Century Gothic"/>
                <a:cs typeface="Century Gothic"/>
              </a:rPr>
              <a:t>l</a:t>
            </a:r>
            <a:r>
              <a:rPr lang="fr-FR" dirty="0" err="1" smtClean="0">
                <a:latin typeface="Century Gothic"/>
                <a:cs typeface="Century Gothic"/>
              </a:rPr>
              <a:t>egend</a:t>
            </a:r>
            <a:endParaRPr lang="fr-FR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5858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the API : model attributes</a:t>
            </a:r>
            <a:endParaRPr lang="fr-FR" dirty="0"/>
          </a:p>
        </p:txBody>
      </p:sp>
      <p:sp>
        <p:nvSpPr>
          <p:cNvPr id="11" name="Rounded Rectangle 10"/>
          <p:cNvSpPr/>
          <p:nvPr/>
        </p:nvSpPr>
        <p:spPr>
          <a:xfrm>
            <a:off x="216647" y="1178011"/>
            <a:ext cx="944888" cy="172994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7411" t="41065" b="2454"/>
          <a:stretch/>
        </p:blipFill>
        <p:spPr>
          <a:xfrm>
            <a:off x="2811323" y="2398973"/>
            <a:ext cx="5247374" cy="10544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7120" t="42686"/>
          <a:stretch/>
        </p:blipFill>
        <p:spPr>
          <a:xfrm>
            <a:off x="2803086" y="5163064"/>
            <a:ext cx="5263849" cy="1059077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2785" y="1016671"/>
            <a:ext cx="5124450" cy="1409700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9923" y="3517665"/>
            <a:ext cx="5210175" cy="158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33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the API : model attributes</a:t>
            </a:r>
            <a:endParaRPr lang="fr-FR" dirty="0"/>
          </a:p>
        </p:txBody>
      </p:sp>
      <p:sp>
        <p:nvSpPr>
          <p:cNvPr id="11" name="Rounded Rectangle 10"/>
          <p:cNvSpPr/>
          <p:nvPr/>
        </p:nvSpPr>
        <p:spPr>
          <a:xfrm>
            <a:off x="216647" y="1189182"/>
            <a:ext cx="944888" cy="145347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7546" t="42680"/>
          <a:stretch/>
        </p:blipFill>
        <p:spPr>
          <a:xfrm>
            <a:off x="2809103" y="3906599"/>
            <a:ext cx="5248532" cy="1048265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9103" y="1205658"/>
            <a:ext cx="6277232" cy="250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7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951" y="1375720"/>
            <a:ext cx="481734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00050" indent="-400050">
              <a:buAutoNum type="romanUcPeriod"/>
            </a:pPr>
            <a:r>
              <a:rPr lang="fr-FR" sz="2800" dirty="0" err="1" smtClean="0">
                <a:latin typeface="Century Gothic"/>
                <a:cs typeface="Century Gothic"/>
              </a:rPr>
              <a:t>Categories</a:t>
            </a:r>
            <a:r>
              <a:rPr lang="fr-FR" sz="2800" dirty="0" smtClean="0">
                <a:latin typeface="Century Gothic"/>
                <a:cs typeface="Century Gothic"/>
              </a:rPr>
              <a:t> of </a:t>
            </a:r>
            <a:r>
              <a:rPr lang="fr-FR" sz="2800" dirty="0" err="1" smtClean="0">
                <a:latin typeface="Century Gothic"/>
                <a:cs typeface="Century Gothic"/>
              </a:rPr>
              <a:t>errors</a:t>
            </a:r>
            <a:endParaRPr lang="fr-FR" sz="2800" dirty="0" smtClean="0">
              <a:latin typeface="Century Gothic"/>
              <a:cs typeface="Century Gothic"/>
            </a:endParaRPr>
          </a:p>
          <a:p>
            <a:pPr marL="400050" indent="-400050">
              <a:buAutoNum type="romanUcPeriod"/>
            </a:pPr>
            <a:endParaRPr lang="fr-FR" sz="2800" dirty="0" smtClean="0">
              <a:latin typeface="Century Gothic"/>
              <a:cs typeface="Century Gothic"/>
            </a:endParaRPr>
          </a:p>
          <a:p>
            <a:pPr marL="400050" indent="-400050">
              <a:buAutoNum type="romanUcPeriod"/>
            </a:pPr>
            <a:r>
              <a:rPr lang="fr-FR" sz="2800" dirty="0" err="1" smtClean="0">
                <a:latin typeface="Century Gothic"/>
                <a:cs typeface="Century Gothic"/>
              </a:rPr>
              <a:t>Error</a:t>
            </a:r>
            <a:r>
              <a:rPr lang="fr-FR" sz="2800" dirty="0" smtClean="0">
                <a:latin typeface="Century Gothic"/>
                <a:cs typeface="Century Gothic"/>
              </a:rPr>
              <a:t> </a:t>
            </a:r>
            <a:r>
              <a:rPr lang="fr-FR" sz="2800" dirty="0" err="1" smtClean="0">
                <a:latin typeface="Century Gothic"/>
                <a:cs typeface="Century Gothic"/>
              </a:rPr>
              <a:t>specification</a:t>
            </a:r>
            <a:endParaRPr lang="fr-FR" sz="2800" dirty="0" smtClean="0">
              <a:latin typeface="Century Gothic"/>
              <a:cs typeface="Century Gothic"/>
            </a:endParaRPr>
          </a:p>
          <a:p>
            <a:pPr marL="400050" indent="-400050">
              <a:buAutoNum type="romanUcPeriod"/>
            </a:pPr>
            <a:endParaRPr lang="fr-FR" sz="2800" dirty="0" smtClean="0">
              <a:latin typeface="Century Gothic"/>
              <a:cs typeface="Century Gothic"/>
            </a:endParaRPr>
          </a:p>
          <a:p>
            <a:pPr marL="400050" indent="-400050">
              <a:buAutoNum type="romanUcPeriod"/>
            </a:pPr>
            <a:r>
              <a:rPr lang="en-US" sz="2800" dirty="0" smtClean="0">
                <a:latin typeface="Century Gothic"/>
                <a:cs typeface="Century Gothic"/>
              </a:rPr>
              <a:t> Setting up the API</a:t>
            </a:r>
          </a:p>
          <a:p>
            <a:pPr marL="400050" indent="-400050">
              <a:buAutoNum type="romanUcPeriod"/>
            </a:pPr>
            <a:endParaRPr lang="en-US" sz="2800" dirty="0" smtClean="0">
              <a:latin typeface="Century Gothic"/>
              <a:cs typeface="Century Gothic"/>
            </a:endParaRPr>
          </a:p>
          <a:p>
            <a:pPr marL="400050" indent="-400050">
              <a:buAutoNum type="romanUcPeriod"/>
            </a:pPr>
            <a:r>
              <a:rPr lang="en-US" sz="2800" dirty="0" smtClean="0">
                <a:latin typeface="Century Gothic"/>
                <a:cs typeface="Century Gothic"/>
              </a:rPr>
              <a:t> Throwing and Catching</a:t>
            </a:r>
          </a:p>
          <a:p>
            <a:pPr marL="400050" indent="-400050">
              <a:buAutoNum type="romanUcPeriod"/>
            </a:pPr>
            <a:endParaRPr lang="fr-FR" sz="2800" dirty="0" smtClean="0">
              <a:latin typeface="Century Gothic"/>
              <a:cs typeface="Century Gothic"/>
            </a:endParaRPr>
          </a:p>
          <a:p>
            <a:pPr marL="400050" indent="-400050">
              <a:buAutoNum type="romanUcPeriod"/>
            </a:pPr>
            <a:r>
              <a:rPr lang="fr-FR" sz="2800" dirty="0" smtClean="0">
                <a:latin typeface="Century Gothic"/>
                <a:cs typeface="Century Gothic"/>
              </a:rPr>
              <a:t> </a:t>
            </a:r>
            <a:r>
              <a:rPr lang="fr-FR" sz="2800" dirty="0" err="1" smtClean="0">
                <a:latin typeface="Century Gothic"/>
                <a:cs typeface="Century Gothic"/>
              </a:rPr>
              <a:t>Sequence</a:t>
            </a:r>
            <a:r>
              <a:rPr lang="fr-FR" sz="2800" dirty="0" smtClean="0">
                <a:latin typeface="Century Gothic"/>
                <a:cs typeface="Century Gothic"/>
              </a:rPr>
              <a:t> </a:t>
            </a:r>
            <a:r>
              <a:rPr lang="fr-FR" sz="2800" dirty="0" err="1" smtClean="0">
                <a:latin typeface="Century Gothic"/>
                <a:cs typeface="Century Gothic"/>
              </a:rPr>
              <a:t>diagrams</a:t>
            </a:r>
            <a:endParaRPr lang="fr-FR" sz="2800" dirty="0" smtClean="0">
              <a:latin typeface="Century Gothic"/>
              <a:cs typeface="Century Gothic"/>
            </a:endParaRPr>
          </a:p>
          <a:p>
            <a:pPr marL="400050" indent="-400050">
              <a:buAutoNum type="romanUcPeriod"/>
            </a:pPr>
            <a:endParaRPr lang="fr-FR" sz="2800" dirty="0">
              <a:latin typeface="Century Gothic"/>
              <a:cs typeface="Century Gothic"/>
            </a:endParaRPr>
          </a:p>
          <a:p>
            <a:pPr marL="400050" indent="-400050">
              <a:buAutoNum type="romanUcPeriod"/>
            </a:pPr>
            <a:r>
              <a:rPr lang="fr-FR" sz="2800" dirty="0" smtClean="0">
                <a:latin typeface="Century Gothic"/>
                <a:cs typeface="Century Gothic"/>
              </a:rPr>
              <a:t> </a:t>
            </a:r>
            <a:r>
              <a:rPr lang="fr-FR" sz="2800" dirty="0" err="1" smtClean="0">
                <a:latin typeface="Century Gothic"/>
                <a:cs typeface="Century Gothic"/>
              </a:rPr>
              <a:t>Helpers</a:t>
            </a:r>
            <a:r>
              <a:rPr lang="fr-FR" sz="2800" dirty="0" smtClean="0">
                <a:latin typeface="Century Gothic"/>
                <a:cs typeface="Century Gothic"/>
              </a:rPr>
              <a:t> &amp; </a:t>
            </a:r>
            <a:r>
              <a:rPr lang="fr-FR" sz="2800" dirty="0" err="1" smtClean="0">
                <a:latin typeface="Century Gothic"/>
                <a:cs typeface="Century Gothic"/>
              </a:rPr>
              <a:t>Converters</a:t>
            </a:r>
            <a:endParaRPr lang="fr-FR" sz="2800" dirty="0" smtClean="0">
              <a:latin typeface="Century Gothic"/>
              <a:cs typeface="Century Gothic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54554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r>
              <a:rPr lang="en-US" dirty="0" smtClean="0"/>
              <a:t>Contents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9234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5" y="909094"/>
            <a:ext cx="8947192" cy="52090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</a:t>
            </a:r>
            <a:endParaRPr lang="fr-FR" dirty="0"/>
          </a:p>
        </p:txBody>
      </p:sp>
      <p:sp>
        <p:nvSpPr>
          <p:cNvPr id="6" name="Rounded Rectangle 5"/>
          <p:cNvSpPr/>
          <p:nvPr/>
        </p:nvSpPr>
        <p:spPr>
          <a:xfrm>
            <a:off x="2141837" y="4588477"/>
            <a:ext cx="1977081" cy="66726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14" y="5778427"/>
            <a:ext cx="1524000" cy="857250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77114" y="5469925"/>
            <a:ext cx="1103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Century Gothic"/>
                <a:cs typeface="Century Gothic"/>
              </a:rPr>
              <a:t>l</a:t>
            </a:r>
            <a:r>
              <a:rPr lang="fr-FR" dirty="0" err="1" smtClean="0">
                <a:latin typeface="Century Gothic"/>
                <a:cs typeface="Century Gothic"/>
              </a:rPr>
              <a:t>egend</a:t>
            </a:r>
            <a:endParaRPr lang="fr-FR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17033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781" y="1178011"/>
            <a:ext cx="6616230" cy="4129344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the API : Controller</a:t>
            </a:r>
            <a:endParaRPr lang="fr-FR" dirty="0"/>
          </a:p>
        </p:txBody>
      </p:sp>
      <p:sp>
        <p:nvSpPr>
          <p:cNvPr id="13" name="Rounded Rectangle 12"/>
          <p:cNvSpPr/>
          <p:nvPr/>
        </p:nvSpPr>
        <p:spPr>
          <a:xfrm>
            <a:off x="664377" y="1719128"/>
            <a:ext cx="455969" cy="167337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6" name="Rectangle à coins arrondis 5"/>
          <p:cNvSpPr/>
          <p:nvPr/>
        </p:nvSpPr>
        <p:spPr>
          <a:xfrm>
            <a:off x="4349579" y="2800865"/>
            <a:ext cx="1433384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6590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918604"/>
            <a:ext cx="9144000" cy="545544"/>
          </a:xfrm>
        </p:spPr>
        <p:txBody>
          <a:bodyPr>
            <a:noAutofit/>
          </a:bodyPr>
          <a:lstStyle/>
          <a:p>
            <a:pPr algn="ctr"/>
            <a:r>
              <a:rPr lang="fr-FR" sz="3600" dirty="0" err="1" smtClean="0"/>
              <a:t>Throwing</a:t>
            </a:r>
            <a:r>
              <a:rPr lang="fr-FR" sz="3600" dirty="0" smtClean="0"/>
              <a:t> and </a:t>
            </a:r>
            <a:r>
              <a:rPr lang="fr-FR" sz="3600" dirty="0" err="1" smtClean="0"/>
              <a:t>Catching</a:t>
            </a:r>
            <a:endParaRPr lang="fr-FR" sz="36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524" y="3294620"/>
            <a:ext cx="4604951" cy="259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06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Filter</a:t>
            </a:r>
            <a:r>
              <a:rPr lang="fr-FR" dirty="0" smtClean="0"/>
              <a:t> </a:t>
            </a:r>
            <a:r>
              <a:rPr lang="fr-FR" dirty="0" err="1" smtClean="0"/>
              <a:t>Attributes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2600" dirty="0" err="1" smtClean="0"/>
              <a:t>Filter</a:t>
            </a:r>
            <a:r>
              <a:rPr lang="fr-FR" sz="2600" dirty="0" smtClean="0"/>
              <a:t> </a:t>
            </a:r>
            <a:r>
              <a:rPr lang="fr-FR" sz="2600" dirty="0" err="1" smtClean="0"/>
              <a:t>attributes</a:t>
            </a:r>
            <a:r>
              <a:rPr lang="fr-FR" sz="2600" dirty="0" smtClean="0"/>
              <a:t> </a:t>
            </a:r>
            <a:r>
              <a:rPr lang="fr-FR" sz="2600" dirty="0" err="1" smtClean="0"/>
              <a:t>act</a:t>
            </a:r>
            <a:r>
              <a:rPr lang="fr-FR" sz="2600" dirty="0" smtClean="0"/>
              <a:t> as « </a:t>
            </a:r>
            <a:r>
              <a:rPr lang="fr-FR" sz="2600" dirty="0" err="1"/>
              <a:t>s</a:t>
            </a:r>
            <a:r>
              <a:rPr lang="fr-FR" sz="2600" dirty="0" err="1" smtClean="0"/>
              <a:t>ide</a:t>
            </a:r>
            <a:r>
              <a:rPr lang="fr-FR" sz="2600" dirty="0" smtClean="0"/>
              <a:t> code » for actions</a:t>
            </a:r>
          </a:p>
          <a:p>
            <a:pPr marL="0" indent="0">
              <a:buNone/>
            </a:pPr>
            <a:r>
              <a:rPr lang="fr-FR" sz="2600" dirty="0" smtClean="0"/>
              <a:t>(logs, </a:t>
            </a:r>
            <a:r>
              <a:rPr lang="fr-FR" sz="2600" dirty="0" err="1" smtClean="0"/>
              <a:t>security</a:t>
            </a:r>
            <a:r>
              <a:rPr lang="fr-FR" sz="2600" dirty="0" smtClean="0"/>
              <a:t>, </a:t>
            </a:r>
            <a:r>
              <a:rPr lang="fr-FR" sz="2600" u="sng" dirty="0" smtClean="0"/>
              <a:t>validation</a:t>
            </a:r>
            <a:r>
              <a:rPr lang="fr-FR" sz="2600" dirty="0" smtClean="0"/>
              <a:t>, </a:t>
            </a:r>
            <a:r>
              <a:rPr lang="fr-FR" sz="2600" u="sng" dirty="0" smtClean="0"/>
              <a:t>exception handling</a:t>
            </a:r>
            <a:r>
              <a:rPr lang="fr-FR" sz="2600" dirty="0" smtClean="0"/>
              <a:t>, …)</a:t>
            </a:r>
          </a:p>
          <a:p>
            <a:pPr marL="0" indent="0">
              <a:buNone/>
            </a:pPr>
            <a:endParaRPr lang="fr-FR" sz="2600" dirty="0"/>
          </a:p>
          <a:p>
            <a:pPr marL="0" indent="0">
              <a:buNone/>
            </a:pPr>
            <a:r>
              <a:rPr lang="fr-FR" sz="2600" dirty="0" err="1" smtClean="0"/>
              <a:t>They</a:t>
            </a:r>
            <a:r>
              <a:rPr lang="fr-FR" sz="2600" dirty="0" smtClean="0"/>
              <a:t> </a:t>
            </a:r>
            <a:r>
              <a:rPr lang="fr-FR" sz="2600" dirty="0" err="1" smtClean="0"/>
              <a:t>can</a:t>
            </a:r>
            <a:r>
              <a:rPr lang="fr-FR" sz="2600" dirty="0" smtClean="0"/>
              <a:t> </a:t>
            </a:r>
            <a:r>
              <a:rPr lang="fr-FR" sz="2600" dirty="0" err="1" smtClean="0"/>
              <a:t>be</a:t>
            </a:r>
            <a:r>
              <a:rPr lang="fr-FR" sz="2600" dirty="0" smtClean="0"/>
              <a:t> </a:t>
            </a:r>
            <a:r>
              <a:rPr lang="fr-FR" sz="2600" dirty="0" err="1" smtClean="0"/>
              <a:t>applied</a:t>
            </a:r>
            <a:r>
              <a:rPr lang="fr-FR" sz="2600" dirty="0" smtClean="0"/>
              <a:t> to </a:t>
            </a:r>
          </a:p>
          <a:p>
            <a:r>
              <a:rPr lang="fr-FR" sz="2600" dirty="0" smtClean="0"/>
              <a:t>Single actions </a:t>
            </a:r>
          </a:p>
          <a:p>
            <a:r>
              <a:rPr lang="fr-FR" sz="2600" dirty="0" err="1" smtClean="0"/>
              <a:t>Entire</a:t>
            </a:r>
            <a:r>
              <a:rPr lang="fr-FR" sz="2600" dirty="0" smtClean="0"/>
              <a:t> </a:t>
            </a:r>
            <a:r>
              <a:rPr lang="fr-FR" sz="2600" dirty="0" err="1" smtClean="0"/>
              <a:t>Controllers</a:t>
            </a:r>
            <a:r>
              <a:rPr lang="fr-FR" sz="2600" dirty="0" smtClean="0"/>
              <a:t> </a:t>
            </a:r>
          </a:p>
          <a:p>
            <a:r>
              <a:rPr lang="fr-FR" sz="2600" dirty="0" smtClean="0"/>
              <a:t>The </a:t>
            </a:r>
            <a:r>
              <a:rPr lang="fr-FR" sz="2600" dirty="0" err="1" smtClean="0"/>
              <a:t>whole</a:t>
            </a:r>
            <a:r>
              <a:rPr lang="fr-FR" sz="2600" dirty="0" smtClean="0"/>
              <a:t> API</a:t>
            </a:r>
          </a:p>
          <a:p>
            <a:pPr marL="0" indent="0">
              <a:buNone/>
            </a:pPr>
            <a:endParaRPr lang="fr-FR" sz="2600" dirty="0" smtClean="0"/>
          </a:p>
          <a:p>
            <a:pPr marL="0" indent="0">
              <a:buNone/>
            </a:pPr>
            <a:r>
              <a:rPr lang="fr-FR" sz="2600" dirty="0" err="1" smtClean="0"/>
              <a:t>They</a:t>
            </a:r>
            <a:r>
              <a:rPr lang="fr-FR" sz="2600" dirty="0" smtClean="0"/>
              <a:t> </a:t>
            </a:r>
            <a:r>
              <a:rPr lang="fr-FR" sz="2600" dirty="0" err="1" smtClean="0"/>
              <a:t>can</a:t>
            </a:r>
            <a:r>
              <a:rPr lang="fr-FR" sz="2600" dirty="0" smtClean="0"/>
              <a:t> </a:t>
            </a:r>
            <a:r>
              <a:rPr lang="fr-FR" sz="2600" dirty="0" err="1" smtClean="0"/>
              <a:t>run</a:t>
            </a:r>
            <a:r>
              <a:rPr lang="fr-FR" sz="2600" dirty="0" smtClean="0"/>
              <a:t> </a:t>
            </a:r>
            <a:r>
              <a:rPr lang="fr-FR" sz="2600" dirty="0" err="1" smtClean="0"/>
              <a:t>before</a:t>
            </a:r>
            <a:r>
              <a:rPr lang="fr-FR" sz="2600" dirty="0" smtClean="0"/>
              <a:t> or </a:t>
            </a:r>
            <a:r>
              <a:rPr lang="fr-FR" sz="2600" dirty="0" err="1" smtClean="0"/>
              <a:t>after</a:t>
            </a:r>
            <a:r>
              <a:rPr lang="fr-FR" sz="2600" dirty="0" smtClean="0"/>
              <a:t> the action</a:t>
            </a:r>
            <a:endParaRPr lang="fr-FR" sz="2600" dirty="0"/>
          </a:p>
        </p:txBody>
      </p:sp>
    </p:spTree>
    <p:extLst>
      <p:ext uri="{BB962C8B-B14F-4D97-AF65-F5344CB8AC3E}">
        <p14:creationId xmlns:p14="http://schemas.microsoft.com/office/powerpoint/2010/main" val="951367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5" y="909094"/>
            <a:ext cx="8947192" cy="52090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</a:t>
            </a:r>
            <a:endParaRPr lang="fr-FR" dirty="0"/>
          </a:p>
        </p:txBody>
      </p:sp>
      <p:sp>
        <p:nvSpPr>
          <p:cNvPr id="6" name="Rounded Rectangle 5"/>
          <p:cNvSpPr/>
          <p:nvPr/>
        </p:nvSpPr>
        <p:spPr>
          <a:xfrm>
            <a:off x="4407244" y="3657602"/>
            <a:ext cx="1466335" cy="49427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14" y="5778427"/>
            <a:ext cx="1524000" cy="857250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77114" y="5469925"/>
            <a:ext cx="1103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Century Gothic"/>
                <a:cs typeface="Century Gothic"/>
              </a:rPr>
              <a:t>l</a:t>
            </a:r>
            <a:r>
              <a:rPr lang="fr-FR" dirty="0" err="1" smtClean="0">
                <a:latin typeface="Century Gothic"/>
                <a:cs typeface="Century Gothic"/>
              </a:rPr>
              <a:t>egend</a:t>
            </a:r>
            <a:endParaRPr lang="fr-FR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24135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Throwing &amp; Catching : Action Validation Filter</a:t>
            </a:r>
            <a:endParaRPr lang="fr-F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880" y="2163530"/>
            <a:ext cx="6394546" cy="2522538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1178011" y="1532238"/>
            <a:ext cx="321276" cy="10620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856735" y="5157059"/>
            <a:ext cx="7830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latin typeface="Century Gothic"/>
                <a:cs typeface="Century Gothic"/>
              </a:rPr>
              <a:t>Code running </a:t>
            </a:r>
            <a:r>
              <a:rPr lang="fr-FR" sz="2400" dirty="0" err="1" smtClean="0">
                <a:latin typeface="Century Gothic"/>
                <a:cs typeface="Century Gothic"/>
              </a:rPr>
              <a:t>just</a:t>
            </a:r>
            <a:r>
              <a:rPr lang="fr-FR" sz="2400" dirty="0" smtClean="0">
                <a:latin typeface="Century Gothic"/>
                <a:cs typeface="Century Gothic"/>
              </a:rPr>
              <a:t> </a:t>
            </a:r>
            <a:r>
              <a:rPr lang="fr-FR" sz="2400" dirty="0" err="1" smtClean="0">
                <a:latin typeface="Century Gothic"/>
                <a:cs typeface="Century Gothic"/>
              </a:rPr>
              <a:t>before</a:t>
            </a:r>
            <a:r>
              <a:rPr lang="fr-FR" sz="2400" dirty="0" smtClean="0">
                <a:latin typeface="Century Gothic"/>
                <a:cs typeface="Century Gothic"/>
              </a:rPr>
              <a:t> the </a:t>
            </a:r>
            <a:r>
              <a:rPr lang="fr-FR" sz="2400" dirty="0" err="1" smtClean="0">
                <a:latin typeface="Century Gothic"/>
                <a:cs typeface="Century Gothic"/>
              </a:rPr>
              <a:t>decorated</a:t>
            </a:r>
            <a:r>
              <a:rPr lang="fr-FR" sz="2400" dirty="0" smtClean="0">
                <a:latin typeface="Century Gothic"/>
                <a:cs typeface="Century Gothic"/>
              </a:rPr>
              <a:t> actions</a:t>
            </a:r>
          </a:p>
        </p:txBody>
      </p:sp>
      <p:cxnSp>
        <p:nvCxnSpPr>
          <p:cNvPr id="5" name="Connecteur droit avec flèche 4"/>
          <p:cNvCxnSpPr/>
          <p:nvPr/>
        </p:nvCxnSpPr>
        <p:spPr>
          <a:xfrm flipV="1">
            <a:off x="7718854" y="3789407"/>
            <a:ext cx="133942" cy="5189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6671734" y="4367814"/>
            <a:ext cx="2362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FF0000"/>
                </a:solidFill>
                <a:latin typeface="Century Gothic"/>
                <a:cs typeface="Century Gothic"/>
              </a:rPr>
              <a:t>c</a:t>
            </a:r>
            <a:r>
              <a:rPr lang="fr-FR" sz="1400" dirty="0" err="1" smtClean="0">
                <a:solidFill>
                  <a:srgbClr val="FF0000"/>
                </a:solidFill>
                <a:latin typeface="Century Gothic"/>
                <a:cs typeface="Century Gothic"/>
              </a:rPr>
              <a:t>f</a:t>
            </a:r>
            <a:r>
              <a:rPr lang="fr-FR" sz="1400" dirty="0" smtClean="0">
                <a:solidFill>
                  <a:srgbClr val="FF0000"/>
                </a:solidFill>
                <a:latin typeface="Century Gothic"/>
                <a:cs typeface="Century Gothic"/>
              </a:rPr>
              <a:t> model </a:t>
            </a:r>
            <a:r>
              <a:rPr lang="fr-FR" sz="1400" dirty="0" err="1" smtClean="0">
                <a:solidFill>
                  <a:srgbClr val="FF0000"/>
                </a:solidFill>
                <a:latin typeface="Century Gothic"/>
                <a:cs typeface="Century Gothic"/>
              </a:rPr>
              <a:t>error</a:t>
            </a:r>
            <a:r>
              <a:rPr lang="fr-FR" sz="1400" dirty="0" smtClean="0">
                <a:solidFill>
                  <a:srgbClr val="FF0000"/>
                </a:solidFill>
                <a:latin typeface="Century Gothic"/>
                <a:cs typeface="Century Gothic"/>
              </a:rPr>
              <a:t> extraction</a:t>
            </a:r>
          </a:p>
        </p:txBody>
      </p:sp>
    </p:spTree>
    <p:extLst>
      <p:ext uri="{BB962C8B-B14F-4D97-AF65-F5344CB8AC3E}">
        <p14:creationId xmlns:p14="http://schemas.microsoft.com/office/powerpoint/2010/main" val="2394443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5" y="909094"/>
            <a:ext cx="8947192" cy="52090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Class Diagram : Exception Filter attributes</a:t>
            </a:r>
            <a:endParaRPr lang="fr-FR" dirty="0"/>
          </a:p>
        </p:txBody>
      </p:sp>
      <p:sp>
        <p:nvSpPr>
          <p:cNvPr id="6" name="Rounded Rectangle 5"/>
          <p:cNvSpPr/>
          <p:nvPr/>
        </p:nvSpPr>
        <p:spPr>
          <a:xfrm>
            <a:off x="5815912" y="3657602"/>
            <a:ext cx="1754661" cy="49427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3" name="TextBox 2"/>
          <p:cNvSpPr txBox="1"/>
          <p:nvPr/>
        </p:nvSpPr>
        <p:spPr>
          <a:xfrm>
            <a:off x="4975654" y="4226011"/>
            <a:ext cx="317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entury Gothic"/>
                <a:cs typeface="Century Gothic"/>
              </a:rPr>
              <a:t>Core class of the system</a:t>
            </a:r>
            <a:endParaRPr lang="fr-FR" b="1" dirty="0" smtClean="0">
              <a:solidFill>
                <a:srgbClr val="FF0000"/>
              </a:solidFill>
              <a:latin typeface="Century Gothic"/>
              <a:cs typeface="Century Gothic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14" y="5778427"/>
            <a:ext cx="1524000" cy="85725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177114" y="5469925"/>
            <a:ext cx="1103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Century Gothic"/>
                <a:cs typeface="Century Gothic"/>
              </a:rPr>
              <a:t>l</a:t>
            </a:r>
            <a:r>
              <a:rPr lang="fr-FR" dirty="0" err="1" smtClean="0">
                <a:latin typeface="Century Gothic"/>
                <a:cs typeface="Century Gothic"/>
              </a:rPr>
              <a:t>egend</a:t>
            </a:r>
            <a:endParaRPr lang="fr-FR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2213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Throwing &amp; Catching : Exception </a:t>
            </a:r>
            <a:r>
              <a:rPr lang="en-US" dirty="0" smtClean="0"/>
              <a:t>Filter Attribute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166" y="2062882"/>
            <a:ext cx="8516833" cy="479511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598" y="942952"/>
            <a:ext cx="1941344" cy="1127363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1482811" y="1532238"/>
            <a:ext cx="403654" cy="10620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cxnSp>
        <p:nvCxnSpPr>
          <p:cNvPr id="7" name="Connecteur droit avec flèche 6"/>
          <p:cNvCxnSpPr/>
          <p:nvPr/>
        </p:nvCxnSpPr>
        <p:spPr>
          <a:xfrm flipV="1">
            <a:off x="7142205" y="4572001"/>
            <a:ext cx="363534" cy="15734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ZoneTexte 7"/>
          <p:cNvSpPr txBox="1"/>
          <p:nvPr/>
        </p:nvSpPr>
        <p:spPr>
          <a:xfrm>
            <a:off x="6324677" y="6145427"/>
            <a:ext cx="2362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FF0000"/>
                </a:solidFill>
                <a:latin typeface="Century Gothic"/>
                <a:cs typeface="Century Gothic"/>
              </a:rPr>
              <a:t>c</a:t>
            </a:r>
            <a:r>
              <a:rPr lang="fr-FR" sz="1400" dirty="0" err="1" smtClean="0">
                <a:solidFill>
                  <a:srgbClr val="FF0000"/>
                </a:solidFill>
                <a:latin typeface="Century Gothic"/>
                <a:cs typeface="Century Gothic"/>
              </a:rPr>
              <a:t>f</a:t>
            </a:r>
            <a:r>
              <a:rPr lang="fr-FR" sz="1400" dirty="0" smtClean="0">
                <a:solidFill>
                  <a:srgbClr val="FF0000"/>
                </a:solidFill>
                <a:latin typeface="Century Gothic"/>
                <a:cs typeface="Century Gothic"/>
              </a:rPr>
              <a:t> </a:t>
            </a:r>
            <a:r>
              <a:rPr lang="fr-FR" sz="1400" dirty="0" err="1" smtClean="0">
                <a:solidFill>
                  <a:srgbClr val="FF0000"/>
                </a:solidFill>
                <a:latin typeface="Century Gothic"/>
                <a:cs typeface="Century Gothic"/>
              </a:rPr>
              <a:t>ErrorModel</a:t>
            </a:r>
            <a:r>
              <a:rPr lang="fr-FR" sz="1400" dirty="0" smtClean="0">
                <a:solidFill>
                  <a:srgbClr val="FF0000"/>
                </a:solidFill>
                <a:latin typeface="Century Gothic"/>
                <a:cs typeface="Century Gothic"/>
              </a:rPr>
              <a:t> class</a:t>
            </a:r>
          </a:p>
        </p:txBody>
      </p:sp>
      <p:cxnSp>
        <p:nvCxnSpPr>
          <p:cNvPr id="9" name="Connecteur droit avec flèche 8"/>
          <p:cNvCxnSpPr/>
          <p:nvPr/>
        </p:nvCxnSpPr>
        <p:spPr>
          <a:xfrm flipV="1">
            <a:off x="7051589" y="3517557"/>
            <a:ext cx="320208" cy="26278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>
            <a:stCxn id="8" idx="1"/>
          </p:cNvCxnSpPr>
          <p:nvPr/>
        </p:nvCxnSpPr>
        <p:spPr>
          <a:xfrm flipH="1" flipV="1">
            <a:off x="3690551" y="6063049"/>
            <a:ext cx="2634126" cy="2362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7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Throwing &amp; Catching : Action Validation Filter</a:t>
            </a:r>
            <a:endParaRPr lang="fr-F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880" y="2163530"/>
            <a:ext cx="6394546" cy="2522538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4159970" y="3921258"/>
            <a:ext cx="3066735" cy="632984"/>
            <a:chOff x="4904195" y="3930774"/>
            <a:chExt cx="3066735" cy="632984"/>
          </a:xfrm>
        </p:grpSpPr>
        <p:pic>
          <p:nvPicPr>
            <p:cNvPr id="11" name="Picture 4" descr="https://pixabay.com/static/uploads/photo/2013/07/13/01/22/explosion-155624_640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4195" y="3930774"/>
              <a:ext cx="565729" cy="6329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5469924" y="4062600"/>
              <a:ext cx="25010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  <a:latin typeface="Century Gothic"/>
                  <a:cs typeface="Century Gothic"/>
                </a:rPr>
                <a:t>Validation Exception</a:t>
              </a:r>
              <a:endParaRPr lang="fr-FR" dirty="0" smtClean="0">
                <a:solidFill>
                  <a:srgbClr val="FF0000"/>
                </a:solidFill>
                <a:latin typeface="Century Gothic"/>
                <a:cs typeface="Century Gothic"/>
              </a:endParaRPr>
            </a:p>
          </p:txBody>
        </p:sp>
      </p:grpSp>
      <p:sp>
        <p:nvSpPr>
          <p:cNvPr id="15" name="Rounded Rectangle 14"/>
          <p:cNvSpPr/>
          <p:nvPr/>
        </p:nvSpPr>
        <p:spPr>
          <a:xfrm>
            <a:off x="1178011" y="1532238"/>
            <a:ext cx="321276" cy="10620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71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Throwing &amp; Catching : </a:t>
            </a:r>
            <a:r>
              <a:rPr lang="en-US" dirty="0" smtClean="0"/>
              <a:t>scenario exceptions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2003685"/>
            <a:ext cx="8353425" cy="2181225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4151732" y="2461313"/>
            <a:ext cx="2901625" cy="632984"/>
            <a:chOff x="4904195" y="3930774"/>
            <a:chExt cx="2901625" cy="632984"/>
          </a:xfrm>
        </p:grpSpPr>
        <p:pic>
          <p:nvPicPr>
            <p:cNvPr id="6" name="Picture 4" descr="https://pixabay.com/static/uploads/photo/2013/07/13/01/22/explosion-155624_640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4195" y="3930774"/>
              <a:ext cx="565729" cy="6329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/>
            <p:cNvSpPr txBox="1"/>
            <p:nvPr/>
          </p:nvSpPr>
          <p:spPr>
            <a:xfrm>
              <a:off x="5469924" y="4062600"/>
              <a:ext cx="2335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  <a:latin typeface="Century Gothic"/>
                  <a:cs typeface="Century Gothic"/>
                </a:rPr>
                <a:t>Scenario Exception</a:t>
              </a:r>
              <a:endParaRPr lang="fr-FR" dirty="0" smtClean="0">
                <a:solidFill>
                  <a:srgbClr val="FF0000"/>
                </a:solidFill>
                <a:latin typeface="Century Gothic"/>
                <a:cs typeface="Century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121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of errors 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89176"/>
            <a:ext cx="8456141" cy="1991061"/>
          </a:xfrm>
        </p:spPr>
        <p:txBody>
          <a:bodyPr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en-US" sz="2800" dirty="0" smtClean="0"/>
              <a:t>System Errors (Server errors)</a:t>
            </a:r>
          </a:p>
          <a:p>
            <a:pPr marL="571500" indent="-571500">
              <a:buFont typeface="+mj-lt"/>
              <a:buAutoNum type="romanUcPeriod"/>
            </a:pPr>
            <a:r>
              <a:rPr lang="en-US" sz="2800" dirty="0" smtClean="0"/>
              <a:t>Client validation errors</a:t>
            </a:r>
          </a:p>
          <a:p>
            <a:pPr marL="571500" indent="-571500">
              <a:buFont typeface="+mj-lt"/>
              <a:buAutoNum type="romanUcPeriod"/>
            </a:pPr>
            <a:r>
              <a:rPr lang="en-US" sz="2800" dirty="0"/>
              <a:t>Scenario Exceptions </a:t>
            </a:r>
            <a:r>
              <a:rPr lang="en-US" sz="2800" dirty="0" smtClean="0"/>
              <a:t>(Client business Errors)</a:t>
            </a:r>
          </a:p>
          <a:p>
            <a:pPr marL="0" indent="0">
              <a:buNone/>
            </a:pPr>
            <a:endParaRPr lang="en-US" sz="2800" dirty="0" smtClean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749378" y="5246691"/>
            <a:ext cx="3645243" cy="710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8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»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800" dirty="0" smtClean="0"/>
              <a:t>Who is responsible ?</a:t>
            </a:r>
          </a:p>
        </p:txBody>
      </p:sp>
    </p:spTree>
    <p:extLst>
      <p:ext uri="{BB962C8B-B14F-4D97-AF65-F5344CB8AC3E}">
        <p14:creationId xmlns:p14="http://schemas.microsoft.com/office/powerpoint/2010/main" val="2951909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Throwing &amp; Catching : </a:t>
            </a:r>
            <a:r>
              <a:rPr lang="en-US" dirty="0" smtClean="0"/>
              <a:t>system exceptions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99" y="1951983"/>
            <a:ext cx="8315325" cy="22098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375580" y="3537037"/>
            <a:ext cx="2696440" cy="632984"/>
            <a:chOff x="4904195" y="3930774"/>
            <a:chExt cx="2696440" cy="632984"/>
          </a:xfrm>
        </p:grpSpPr>
        <p:pic>
          <p:nvPicPr>
            <p:cNvPr id="6" name="Picture 4" descr="https://pixabay.com/static/uploads/photo/2013/07/13/01/22/explosion-155624_640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4195" y="3930774"/>
              <a:ext cx="565729" cy="6329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/>
            <p:cNvSpPr txBox="1"/>
            <p:nvPr/>
          </p:nvSpPr>
          <p:spPr>
            <a:xfrm>
              <a:off x="5469924" y="4062600"/>
              <a:ext cx="21307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  <a:latin typeface="Century Gothic"/>
                  <a:cs typeface="Century Gothic"/>
                </a:rPr>
                <a:t>System Exception</a:t>
              </a:r>
              <a:endParaRPr lang="fr-FR" dirty="0" smtClean="0">
                <a:solidFill>
                  <a:srgbClr val="FF0000"/>
                </a:solidFill>
                <a:latin typeface="Century Gothic"/>
                <a:cs typeface="Century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7392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Throwing &amp; </a:t>
            </a:r>
            <a:r>
              <a:rPr lang="en-US" dirty="0" smtClean="0"/>
              <a:t>Catching</a:t>
            </a:r>
            <a:endParaRPr lang="fr-FR" dirty="0"/>
          </a:p>
        </p:txBody>
      </p:sp>
      <p:grpSp>
        <p:nvGrpSpPr>
          <p:cNvPr id="8" name="Group 7"/>
          <p:cNvGrpSpPr/>
          <p:nvPr/>
        </p:nvGrpSpPr>
        <p:grpSpPr>
          <a:xfrm>
            <a:off x="603221" y="3151944"/>
            <a:ext cx="3066735" cy="632984"/>
            <a:chOff x="4904195" y="3930774"/>
            <a:chExt cx="3066735" cy="632984"/>
          </a:xfrm>
        </p:grpSpPr>
        <p:pic>
          <p:nvPicPr>
            <p:cNvPr id="13" name="Picture 4" descr="https://pixabay.com/static/uploads/photo/2013/07/13/01/22/explosion-155624_640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4195" y="3930774"/>
              <a:ext cx="565729" cy="6329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5469924" y="4062600"/>
              <a:ext cx="25010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  <a:latin typeface="Century Gothic"/>
                  <a:cs typeface="Century Gothic"/>
                </a:rPr>
                <a:t>Validation Exception</a:t>
              </a:r>
              <a:endParaRPr lang="fr-FR" dirty="0" smtClean="0">
                <a:solidFill>
                  <a:srgbClr val="FF0000"/>
                </a:solidFill>
                <a:latin typeface="Century Gothic"/>
                <a:cs typeface="Century Gothic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039624" y="2239619"/>
            <a:ext cx="2901625" cy="632984"/>
            <a:chOff x="4904195" y="3930774"/>
            <a:chExt cx="2901625" cy="632984"/>
          </a:xfrm>
        </p:grpSpPr>
        <p:pic>
          <p:nvPicPr>
            <p:cNvPr id="16" name="Picture 4" descr="https://pixabay.com/static/uploads/photo/2013/07/13/01/22/explosion-155624_640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4195" y="3930774"/>
              <a:ext cx="565729" cy="6329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/>
            <p:cNvSpPr txBox="1"/>
            <p:nvPr/>
          </p:nvSpPr>
          <p:spPr>
            <a:xfrm>
              <a:off x="5469924" y="4062600"/>
              <a:ext cx="2335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  <a:latin typeface="Century Gothic"/>
                  <a:cs typeface="Century Gothic"/>
                </a:rPr>
                <a:t>Scenario Exception</a:t>
              </a:r>
              <a:endParaRPr lang="fr-FR" dirty="0" smtClean="0">
                <a:solidFill>
                  <a:srgbClr val="FF0000"/>
                </a:solidFill>
                <a:latin typeface="Century Gothic"/>
                <a:cs typeface="Century Gothic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074798" y="3151944"/>
            <a:ext cx="2696440" cy="632984"/>
            <a:chOff x="4904195" y="3930774"/>
            <a:chExt cx="2696440" cy="632984"/>
          </a:xfrm>
        </p:grpSpPr>
        <p:pic>
          <p:nvPicPr>
            <p:cNvPr id="19" name="Picture 4" descr="https://pixabay.com/static/uploads/photo/2013/07/13/01/22/explosion-155624_640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4195" y="3930774"/>
              <a:ext cx="565729" cy="6329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Box 19"/>
            <p:cNvSpPr txBox="1"/>
            <p:nvPr/>
          </p:nvSpPr>
          <p:spPr>
            <a:xfrm>
              <a:off x="5469924" y="4062600"/>
              <a:ext cx="21307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  <a:latin typeface="Century Gothic"/>
                  <a:cs typeface="Century Gothic"/>
                </a:rPr>
                <a:t>System Exception</a:t>
              </a:r>
              <a:endParaRPr lang="fr-FR" dirty="0" smtClean="0">
                <a:solidFill>
                  <a:srgbClr val="FF0000"/>
                </a:solidFill>
                <a:latin typeface="Century Gothic"/>
                <a:cs typeface="Century Gothic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503" y="4957762"/>
            <a:ext cx="3838575" cy="1171575"/>
          </a:xfrm>
          <a:prstGeom prst="rect">
            <a:avLst/>
          </a:prstGeom>
        </p:spPr>
      </p:pic>
      <p:sp>
        <p:nvSpPr>
          <p:cNvPr id="21" name="Down Arrow 20"/>
          <p:cNvSpPr/>
          <p:nvPr/>
        </p:nvSpPr>
        <p:spPr>
          <a:xfrm rot="1791023">
            <a:off x="6384959" y="3531007"/>
            <a:ext cx="296761" cy="2052059"/>
          </a:xfrm>
          <a:prstGeom prst="downArrow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2" name="Down Arrow 21"/>
          <p:cNvSpPr/>
          <p:nvPr/>
        </p:nvSpPr>
        <p:spPr>
          <a:xfrm>
            <a:off x="4820716" y="2872603"/>
            <a:ext cx="296761" cy="2612233"/>
          </a:xfrm>
          <a:prstGeom prst="downArrow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9" name="Down Arrow 8"/>
          <p:cNvSpPr/>
          <p:nvPr/>
        </p:nvSpPr>
        <p:spPr>
          <a:xfrm rot="18835553">
            <a:off x="3286066" y="3347119"/>
            <a:ext cx="296761" cy="2553419"/>
          </a:xfrm>
          <a:prstGeom prst="downArrow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5" name="TextBox 4"/>
          <p:cNvSpPr txBox="1"/>
          <p:nvPr/>
        </p:nvSpPr>
        <p:spPr>
          <a:xfrm>
            <a:off x="603221" y="1220776"/>
            <a:ext cx="668965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latin typeface="Century Gothic"/>
                <a:cs typeface="Century Gothic"/>
              </a:rPr>
              <a:t>3 Exceptions </a:t>
            </a:r>
            <a:r>
              <a:rPr lang="fr-FR" sz="2800" dirty="0" err="1" smtClean="0">
                <a:latin typeface="Century Gothic"/>
                <a:cs typeface="Century Gothic"/>
              </a:rPr>
              <a:t>categories</a:t>
            </a:r>
            <a:r>
              <a:rPr lang="fr-FR" sz="2800" dirty="0" smtClean="0">
                <a:latin typeface="Century Gothic"/>
                <a:cs typeface="Century Gothic"/>
              </a:rPr>
              <a:t> </a:t>
            </a:r>
            <a:r>
              <a:rPr lang="fr-FR" sz="2800" dirty="0" err="1" smtClean="0">
                <a:latin typeface="Century Gothic"/>
                <a:cs typeface="Century Gothic"/>
              </a:rPr>
              <a:t>get</a:t>
            </a:r>
            <a:r>
              <a:rPr lang="fr-FR" sz="2800" dirty="0" smtClean="0">
                <a:latin typeface="Century Gothic"/>
                <a:cs typeface="Century Gothic"/>
              </a:rPr>
              <a:t> </a:t>
            </a:r>
            <a:r>
              <a:rPr lang="fr-FR" sz="2800" dirty="0" err="1" smtClean="0">
                <a:latin typeface="Century Gothic"/>
                <a:cs typeface="Century Gothic"/>
              </a:rPr>
              <a:t>handled</a:t>
            </a:r>
            <a:r>
              <a:rPr lang="fr-FR" sz="2800" dirty="0" smtClean="0">
                <a:latin typeface="Century Gothic"/>
                <a:cs typeface="Century Gothic"/>
              </a:rPr>
              <a:t> </a:t>
            </a:r>
          </a:p>
          <a:p>
            <a:r>
              <a:rPr lang="fr-FR" sz="2800" dirty="0" smtClean="0">
                <a:latin typeface="Century Gothic"/>
                <a:cs typeface="Century Gothic"/>
              </a:rPr>
              <a:t>by one single class</a:t>
            </a:r>
          </a:p>
        </p:txBody>
      </p:sp>
    </p:spTree>
    <p:extLst>
      <p:ext uri="{BB962C8B-B14F-4D97-AF65-F5344CB8AC3E}">
        <p14:creationId xmlns:p14="http://schemas.microsoft.com/office/powerpoint/2010/main" val="282906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Throwing &amp; Catching : making </a:t>
            </a:r>
            <a:r>
              <a:rPr lang="en-US" dirty="0" smtClean="0"/>
              <a:t>the filter global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1770669"/>
            <a:ext cx="5705475" cy="2362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0216" y="4767187"/>
            <a:ext cx="80195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 smtClean="0">
                <a:latin typeface="Century Gothic"/>
                <a:cs typeface="Century Gothic"/>
              </a:rPr>
              <a:t>The Exception </a:t>
            </a:r>
            <a:r>
              <a:rPr lang="fr-FR" sz="2200" dirty="0" err="1" smtClean="0">
                <a:latin typeface="Century Gothic"/>
                <a:cs typeface="Century Gothic"/>
              </a:rPr>
              <a:t>Filter</a:t>
            </a:r>
            <a:r>
              <a:rPr lang="fr-FR" sz="2200" dirty="0" smtClean="0">
                <a:latin typeface="Century Gothic"/>
                <a:cs typeface="Century Gothic"/>
              </a:rPr>
              <a:t> </a:t>
            </a:r>
            <a:r>
              <a:rPr lang="fr-FR" sz="2200" dirty="0" err="1" smtClean="0">
                <a:latin typeface="Century Gothic"/>
                <a:cs typeface="Century Gothic"/>
              </a:rPr>
              <a:t>Attribute</a:t>
            </a:r>
            <a:r>
              <a:rPr lang="fr-FR" sz="2200" dirty="0" smtClean="0">
                <a:latin typeface="Century Gothic"/>
                <a:cs typeface="Century Gothic"/>
              </a:rPr>
              <a:t> </a:t>
            </a:r>
            <a:r>
              <a:rPr lang="fr-FR" sz="2200" dirty="0" err="1" smtClean="0">
                <a:latin typeface="Century Gothic"/>
                <a:cs typeface="Century Gothic"/>
              </a:rPr>
              <a:t>is</a:t>
            </a:r>
            <a:r>
              <a:rPr lang="fr-FR" sz="2200" dirty="0" smtClean="0">
                <a:latin typeface="Century Gothic"/>
                <a:cs typeface="Century Gothic"/>
              </a:rPr>
              <a:t> </a:t>
            </a:r>
            <a:r>
              <a:rPr lang="fr-FR" sz="2200" dirty="0" err="1" smtClean="0">
                <a:latin typeface="Century Gothic"/>
                <a:cs typeface="Century Gothic"/>
              </a:rPr>
              <a:t>applied</a:t>
            </a:r>
            <a:r>
              <a:rPr lang="fr-FR" sz="2200" dirty="0" smtClean="0">
                <a:latin typeface="Century Gothic"/>
                <a:cs typeface="Century Gothic"/>
              </a:rPr>
              <a:t> to the </a:t>
            </a:r>
            <a:r>
              <a:rPr lang="fr-FR" sz="2200" dirty="0" err="1" smtClean="0">
                <a:latin typeface="Century Gothic"/>
                <a:cs typeface="Century Gothic"/>
              </a:rPr>
              <a:t>entire</a:t>
            </a:r>
            <a:r>
              <a:rPr lang="fr-FR" sz="2200" dirty="0" smtClean="0">
                <a:latin typeface="Century Gothic"/>
                <a:cs typeface="Century Gothic"/>
              </a:rPr>
              <a:t> API, </a:t>
            </a:r>
          </a:p>
          <a:p>
            <a:r>
              <a:rPr lang="fr-FR" sz="2200" dirty="0" smtClean="0">
                <a:latin typeface="Century Gothic"/>
                <a:cs typeface="Century Gothic"/>
              </a:rPr>
              <a:t>Not </a:t>
            </a:r>
            <a:r>
              <a:rPr lang="fr-FR" sz="2200" dirty="0" err="1" smtClean="0">
                <a:latin typeface="Century Gothic"/>
                <a:cs typeface="Century Gothic"/>
              </a:rPr>
              <a:t>only</a:t>
            </a:r>
            <a:r>
              <a:rPr lang="fr-FR" sz="2200" dirty="0" smtClean="0">
                <a:latin typeface="Century Gothic"/>
                <a:cs typeface="Century Gothic"/>
              </a:rPr>
              <a:t> for POST or PUT</a:t>
            </a:r>
          </a:p>
        </p:txBody>
      </p:sp>
    </p:spTree>
    <p:extLst>
      <p:ext uri="{BB962C8B-B14F-4D97-AF65-F5344CB8AC3E}">
        <p14:creationId xmlns:p14="http://schemas.microsoft.com/office/powerpoint/2010/main" val="162618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5" y="909094"/>
            <a:ext cx="8947192" cy="52090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 : Exceptions</a:t>
            </a:r>
            <a:endParaRPr lang="fr-FR" dirty="0"/>
          </a:p>
        </p:txBody>
      </p:sp>
      <p:sp>
        <p:nvSpPr>
          <p:cNvPr id="6" name="Rounded Rectangle 5"/>
          <p:cNvSpPr/>
          <p:nvPr/>
        </p:nvSpPr>
        <p:spPr>
          <a:xfrm>
            <a:off x="4440196" y="2117126"/>
            <a:ext cx="2545491" cy="59312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14" y="5778427"/>
            <a:ext cx="1524000" cy="857250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77114" y="5469925"/>
            <a:ext cx="1103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Century Gothic"/>
                <a:cs typeface="Century Gothic"/>
              </a:rPr>
              <a:t>l</a:t>
            </a:r>
            <a:r>
              <a:rPr lang="fr-FR" dirty="0" err="1" smtClean="0">
                <a:latin typeface="Century Gothic"/>
                <a:cs typeface="Century Gothic"/>
              </a:rPr>
              <a:t>egend</a:t>
            </a:r>
            <a:endParaRPr lang="fr-FR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62214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Throwing &amp; Catching: Exceptions</a:t>
            </a:r>
            <a:endParaRPr lang="fr-FR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98" y="942952"/>
            <a:ext cx="1941344" cy="1127363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1186249" y="1174539"/>
            <a:ext cx="568410" cy="167337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0066" y="1042881"/>
            <a:ext cx="6248400" cy="235267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0066" y="3618256"/>
            <a:ext cx="5419725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1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5" y="909094"/>
            <a:ext cx="8947192" cy="52090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 : Error Model</a:t>
            </a:r>
            <a:endParaRPr lang="fr-FR" dirty="0"/>
          </a:p>
        </p:txBody>
      </p:sp>
      <p:sp>
        <p:nvSpPr>
          <p:cNvPr id="6" name="Rounded Rectangle 5"/>
          <p:cNvSpPr/>
          <p:nvPr/>
        </p:nvSpPr>
        <p:spPr>
          <a:xfrm>
            <a:off x="6796217" y="5346358"/>
            <a:ext cx="1523999" cy="78697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14" y="5778427"/>
            <a:ext cx="1524000" cy="857250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77114" y="5469925"/>
            <a:ext cx="1103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Century Gothic"/>
                <a:cs typeface="Century Gothic"/>
              </a:rPr>
              <a:t>l</a:t>
            </a:r>
            <a:r>
              <a:rPr lang="fr-FR" dirty="0" err="1" smtClean="0">
                <a:latin typeface="Century Gothic"/>
                <a:cs typeface="Century Gothic"/>
              </a:rPr>
              <a:t>egend</a:t>
            </a:r>
            <a:endParaRPr lang="fr-FR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758369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 : Error Model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4575" y="1327064"/>
            <a:ext cx="6372225" cy="36766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598" y="942952"/>
            <a:ext cx="1941344" cy="1127363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703045" y="1886502"/>
            <a:ext cx="331701" cy="183813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4675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64973"/>
            <a:ext cx="9144000" cy="545544"/>
          </a:xfrm>
        </p:spPr>
        <p:txBody>
          <a:bodyPr>
            <a:noAutofit/>
          </a:bodyPr>
          <a:lstStyle/>
          <a:p>
            <a:pPr algn="ctr"/>
            <a:r>
              <a:rPr lang="fr-FR" sz="3600" dirty="0" err="1" smtClean="0"/>
              <a:t>Some</a:t>
            </a:r>
            <a:r>
              <a:rPr lang="fr-FR" sz="3600" dirty="0" smtClean="0"/>
              <a:t> </a:t>
            </a:r>
            <a:r>
              <a:rPr lang="fr-FR" sz="3600" dirty="0" err="1" smtClean="0"/>
              <a:t>Sequence</a:t>
            </a:r>
            <a:r>
              <a:rPr lang="fr-FR" sz="3600" dirty="0" smtClean="0"/>
              <a:t> </a:t>
            </a:r>
            <a:r>
              <a:rPr lang="fr-FR" sz="3600" dirty="0" err="1" smtClean="0"/>
              <a:t>Diagrams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353021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Nominal scenario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" y="1366837"/>
            <a:ext cx="884872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6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Validation </a:t>
            </a:r>
            <a:r>
              <a:rPr lang="fr-FR" dirty="0" err="1" smtClean="0"/>
              <a:t>errors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05" y="1227438"/>
            <a:ext cx="8879989" cy="418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53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of errors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7599"/>
            <a:ext cx="8229600" cy="648294"/>
          </a:xfrm>
        </p:spPr>
        <p:txBody>
          <a:bodyPr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en-US" sz="2800" dirty="0"/>
              <a:t>System Error : </a:t>
            </a:r>
            <a:r>
              <a:rPr lang="en-US" sz="2800" dirty="0" smtClean="0"/>
              <a:t>the server is responsible</a:t>
            </a:r>
            <a:endParaRPr lang="fr-FR" sz="2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537254"/>
            <a:ext cx="9144000" cy="3221675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1013254" y="3468129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4" name="Right Arrow 13"/>
          <p:cNvSpPr/>
          <p:nvPr/>
        </p:nvSpPr>
        <p:spPr>
          <a:xfrm>
            <a:off x="2965621" y="3459890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5" name="Right Arrow 14"/>
          <p:cNvSpPr/>
          <p:nvPr/>
        </p:nvSpPr>
        <p:spPr>
          <a:xfrm rot="1469024">
            <a:off x="6652054" y="3608174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6" name="Right Arrow 15"/>
          <p:cNvSpPr/>
          <p:nvPr/>
        </p:nvSpPr>
        <p:spPr>
          <a:xfrm>
            <a:off x="4808837" y="3468129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13" name="Picture 4" descr="https://pixabay.com/static/uploads/photo/2013/07/13/01/22/explosion-155624_6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043" y="3571097"/>
            <a:ext cx="565729" cy="63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6656173" y="2622154"/>
            <a:ext cx="2240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entury Gothic"/>
                <a:cs typeface="Century Gothic"/>
              </a:rPr>
              <a:t>System Exception: Could not connect to database</a:t>
            </a:r>
            <a:endParaRPr lang="fr-FR" sz="1600" dirty="0" smtClean="0">
              <a:solidFill>
                <a:srgbClr val="FF0000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899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6" grpId="0" animBg="1"/>
      <p:bldP spid="18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476" y="3264973"/>
            <a:ext cx="8229600" cy="545544"/>
          </a:xfrm>
        </p:spPr>
        <p:txBody>
          <a:bodyPr>
            <a:noAutofit/>
          </a:bodyPr>
          <a:lstStyle/>
          <a:p>
            <a:pPr algn="ctr"/>
            <a:r>
              <a:rPr lang="fr-FR" sz="3600" dirty="0" err="1" smtClean="0"/>
              <a:t>Helpers</a:t>
            </a:r>
            <a:r>
              <a:rPr lang="fr-FR" sz="3600" dirty="0" smtClean="0"/>
              <a:t> &amp; </a:t>
            </a:r>
            <a:r>
              <a:rPr lang="fr-FR" sz="3600" dirty="0" err="1" smtClean="0"/>
              <a:t>Converters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606654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Helpers</a:t>
            </a:r>
            <a:r>
              <a:rPr lang="fr-FR" dirty="0"/>
              <a:t> &amp; </a:t>
            </a:r>
            <a:r>
              <a:rPr lang="fr-FR" dirty="0" err="1"/>
              <a:t>Converters</a:t>
            </a:r>
            <a:r>
              <a:rPr lang="fr-FR" dirty="0"/>
              <a:t> : </a:t>
            </a:r>
            <a:r>
              <a:rPr lang="fr-FR" dirty="0" smtClean="0"/>
              <a:t>constants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103735"/>
            <a:ext cx="57150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56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Helpers</a:t>
            </a:r>
            <a:r>
              <a:rPr lang="fr-FR" dirty="0" smtClean="0"/>
              <a:t> &amp; </a:t>
            </a:r>
            <a:r>
              <a:rPr lang="fr-FR" dirty="0" err="1" smtClean="0"/>
              <a:t>converters</a:t>
            </a:r>
            <a:r>
              <a:rPr lang="fr-FR" dirty="0" smtClean="0"/>
              <a:t> : model </a:t>
            </a:r>
            <a:r>
              <a:rPr lang="fr-FR" dirty="0" err="1" smtClean="0"/>
              <a:t>errors</a:t>
            </a:r>
            <a:r>
              <a:rPr lang="fr-FR" dirty="0" smtClean="0"/>
              <a:t> extraction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98" y="942952"/>
            <a:ext cx="1941344" cy="1127363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169773" y="1532238"/>
            <a:ext cx="321276" cy="10620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3410" y="1359242"/>
            <a:ext cx="7110589" cy="456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357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664793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Helpers</a:t>
            </a:r>
            <a:r>
              <a:rPr lang="fr-FR" dirty="0"/>
              <a:t> &amp; </a:t>
            </a:r>
            <a:r>
              <a:rPr lang="fr-FR" dirty="0" err="1" smtClean="0"/>
              <a:t>Converters</a:t>
            </a:r>
            <a:r>
              <a:rPr lang="fr-FR" dirty="0" smtClean="0"/>
              <a:t> : </a:t>
            </a:r>
            <a:r>
              <a:rPr lang="fr-FR" dirty="0" err="1" smtClean="0"/>
              <a:t>Error</a:t>
            </a:r>
            <a:r>
              <a:rPr lang="fr-FR" dirty="0" err="1" smtClean="0"/>
              <a:t>Model’s</a:t>
            </a:r>
            <a:r>
              <a:rPr lang="fr-FR" dirty="0" smtClean="0"/>
              <a:t> </a:t>
            </a:r>
            <a:r>
              <a:rPr lang="fr-FR" dirty="0" err="1" smtClean="0"/>
              <a:t>HttpResponse</a:t>
            </a:r>
            <a:r>
              <a:rPr lang="fr-FR" dirty="0" smtClean="0"/>
              <a:t> </a:t>
            </a:r>
            <a:r>
              <a:rPr lang="fr-FR" dirty="0" smtClean="0"/>
              <a:t>Message conversion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98" y="942952"/>
            <a:ext cx="1941344" cy="1127363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709352" y="1884993"/>
            <a:ext cx="317156" cy="185322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825" y="2295138"/>
            <a:ext cx="7800975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957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60" y="942047"/>
            <a:ext cx="1933449" cy="1125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/>
              <a:t>Helpers</a:t>
            </a:r>
            <a:r>
              <a:rPr lang="fr-FR" dirty="0"/>
              <a:t> &amp; </a:t>
            </a:r>
            <a:r>
              <a:rPr lang="fr-FR" dirty="0" err="1"/>
              <a:t>Converters</a:t>
            </a:r>
            <a:r>
              <a:rPr lang="fr-FR" dirty="0"/>
              <a:t> : </a:t>
            </a:r>
            <a:r>
              <a:rPr lang="fr-FR" dirty="0" err="1" smtClean="0"/>
              <a:t>HttpResponse</a:t>
            </a:r>
            <a:r>
              <a:rPr lang="fr-FR" dirty="0" smtClean="0"/>
              <a:t> Message conversion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985" y="2318238"/>
            <a:ext cx="5724525" cy="2762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598" y="942952"/>
            <a:ext cx="1941344" cy="1127363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482811" y="1532238"/>
            <a:ext cx="403654" cy="10620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49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/>
              <a:t>Helpers</a:t>
            </a:r>
            <a:r>
              <a:rPr lang="fr-FR" dirty="0"/>
              <a:t> &amp; </a:t>
            </a:r>
            <a:r>
              <a:rPr lang="fr-FR" dirty="0" err="1"/>
              <a:t>Converters</a:t>
            </a:r>
            <a:r>
              <a:rPr lang="fr-FR" dirty="0"/>
              <a:t> : </a:t>
            </a:r>
            <a:r>
              <a:rPr lang="en-US" dirty="0"/>
              <a:t>Custom Error </a:t>
            </a:r>
            <a:r>
              <a:rPr lang="en-US" dirty="0" err="1"/>
              <a:t>Config</a:t>
            </a:r>
            <a:r>
              <a:rPr lang="en-US" dirty="0"/>
              <a:t> Section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494651"/>
            <a:ext cx="563880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66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/>
              <a:t>Helpers</a:t>
            </a:r>
            <a:r>
              <a:rPr lang="fr-FR" dirty="0"/>
              <a:t> &amp; </a:t>
            </a:r>
            <a:r>
              <a:rPr lang="fr-FR" dirty="0" err="1"/>
              <a:t>Converters</a:t>
            </a:r>
            <a:r>
              <a:rPr lang="fr-FR" dirty="0"/>
              <a:t> : </a:t>
            </a:r>
            <a:r>
              <a:rPr lang="en-US" dirty="0" smtClean="0"/>
              <a:t>custom error </a:t>
            </a:r>
            <a:r>
              <a:rPr lang="en-US" dirty="0" err="1" smtClean="0"/>
              <a:t>config</a:t>
            </a:r>
            <a:r>
              <a:rPr lang="en-US" dirty="0" smtClean="0"/>
              <a:t> section</a:t>
            </a:r>
            <a:endParaRPr lang="fr-F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322" y="1256624"/>
            <a:ext cx="6443356" cy="476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39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Areas for </a:t>
            </a:r>
            <a:r>
              <a:rPr lang="fr-FR" dirty="0" err="1" smtClean="0"/>
              <a:t>improvement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625350"/>
            <a:ext cx="8229600" cy="486389"/>
          </a:xfrm>
        </p:spPr>
        <p:txBody>
          <a:bodyPr/>
          <a:lstStyle/>
          <a:p>
            <a:pPr marL="0" indent="0">
              <a:buNone/>
            </a:pPr>
            <a:r>
              <a:rPr lang="fr-FR" sz="2400" dirty="0" smtClean="0"/>
              <a:t>JSON input validation : JSON </a:t>
            </a:r>
            <a:r>
              <a:rPr lang="fr-FR" sz="2400" dirty="0" err="1" smtClean="0"/>
              <a:t>Schema</a:t>
            </a:r>
            <a:r>
              <a:rPr lang="fr-FR" sz="2400" dirty="0" smtClean="0"/>
              <a:t> ?</a:t>
            </a:r>
            <a:endParaRPr lang="fr-FR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33400" y="2520146"/>
            <a:ext cx="8229600" cy="5395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8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»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fr-FR" sz="2400" dirty="0" err="1" smtClean="0"/>
              <a:t>Using</a:t>
            </a:r>
            <a:r>
              <a:rPr lang="fr-FR" sz="2400" dirty="0" smtClean="0"/>
              <a:t> </a:t>
            </a:r>
            <a:r>
              <a:rPr lang="fr-FR" sz="2400" dirty="0" err="1" smtClean="0"/>
              <a:t>Dictionary</a:t>
            </a:r>
            <a:r>
              <a:rPr lang="fr-FR" sz="2400" dirty="0" smtClean="0"/>
              <a:t> to </a:t>
            </a:r>
            <a:r>
              <a:rPr lang="fr-FR" sz="2400" dirty="0" err="1" smtClean="0"/>
              <a:t>retrieve</a:t>
            </a:r>
            <a:r>
              <a:rPr lang="fr-FR" sz="2400" dirty="0" smtClean="0"/>
              <a:t> client </a:t>
            </a:r>
            <a:r>
              <a:rPr lang="fr-FR" sz="2400" dirty="0" err="1" smtClean="0"/>
              <a:t>error</a:t>
            </a:r>
            <a:r>
              <a:rPr lang="fr-FR" sz="2400" dirty="0" smtClean="0"/>
              <a:t> messages</a:t>
            </a:r>
            <a:endParaRPr lang="fr-FR" sz="24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33400" y="3468131"/>
            <a:ext cx="8229600" cy="5395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8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»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fr-FR" sz="2400" dirty="0" smtClean="0"/>
              <a:t>Business and Validation </a:t>
            </a:r>
            <a:r>
              <a:rPr lang="fr-FR" sz="2400" dirty="0" err="1" smtClean="0"/>
              <a:t>errors</a:t>
            </a:r>
            <a:r>
              <a:rPr lang="fr-FR" sz="2400" dirty="0" smtClean="0"/>
              <a:t> unification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269450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73414"/>
            <a:ext cx="2409825" cy="46958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01082" y="1592006"/>
            <a:ext cx="45143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entury Gothic"/>
                <a:cs typeface="Century Gothic"/>
              </a:rPr>
              <a:t>I created an example solution using this Error Handling System</a:t>
            </a:r>
            <a:endParaRPr lang="fr-FR" sz="2800" dirty="0" smtClean="0">
              <a:latin typeface="Century Gothic"/>
              <a:cs typeface="Century Gothic"/>
            </a:endParaRPr>
          </a:p>
        </p:txBody>
      </p:sp>
      <p:sp>
        <p:nvSpPr>
          <p:cNvPr id="6" name="TextBox 4"/>
          <p:cNvSpPr txBox="1"/>
          <p:nvPr/>
        </p:nvSpPr>
        <p:spPr>
          <a:xfrm>
            <a:off x="3501082" y="3748825"/>
            <a:ext cx="45143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entury Gothic"/>
                <a:cs typeface="Century Gothic"/>
              </a:rPr>
              <a:t>T-API is also following this model </a:t>
            </a:r>
            <a:endParaRPr lang="fr-FR" sz="2800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0990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476" y="3264973"/>
            <a:ext cx="8229600" cy="545544"/>
          </a:xfrm>
        </p:spPr>
        <p:txBody>
          <a:bodyPr>
            <a:noAutofit/>
          </a:bodyPr>
          <a:lstStyle/>
          <a:p>
            <a:pPr algn="ctr"/>
            <a:r>
              <a:rPr lang="fr-FR" sz="3600" dirty="0" smtClean="0"/>
              <a:t>Do </a:t>
            </a:r>
            <a:r>
              <a:rPr lang="fr-FR" sz="3600" dirty="0" err="1" smtClean="0"/>
              <a:t>you</a:t>
            </a:r>
            <a:r>
              <a:rPr lang="fr-FR" sz="3600" dirty="0" smtClean="0"/>
              <a:t> have questions ?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215294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of errors</a:t>
            </a:r>
            <a:endParaRPr lang="fr-FR" dirty="0"/>
          </a:p>
        </p:txBody>
      </p:sp>
      <p:sp>
        <p:nvSpPr>
          <p:cNvPr id="4" name="TextBox 3"/>
          <p:cNvSpPr txBox="1"/>
          <p:nvPr/>
        </p:nvSpPr>
        <p:spPr>
          <a:xfrm>
            <a:off x="2982098" y="2110922"/>
            <a:ext cx="26113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/>
                <a:cs typeface="Century Gothic"/>
              </a:rPr>
              <a:t>null </a:t>
            </a:r>
            <a:r>
              <a:rPr lang="en-US" sz="1600" dirty="0">
                <a:latin typeface="Century Gothic"/>
                <a:cs typeface="Century Gothic"/>
              </a:rPr>
              <a:t>reference </a:t>
            </a:r>
            <a:r>
              <a:rPr lang="en-US" sz="1600" dirty="0" smtClean="0">
                <a:latin typeface="Century Gothic"/>
                <a:cs typeface="Century Gothic"/>
              </a:rPr>
              <a:t>exceptions</a:t>
            </a:r>
            <a:endParaRPr lang="en-US" sz="16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76400" y="4560235"/>
            <a:ext cx="26113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/>
                <a:cs typeface="Century Gothic"/>
              </a:rPr>
              <a:t>servers </a:t>
            </a:r>
            <a:r>
              <a:rPr lang="en-US" sz="1600" dirty="0" err="1" smtClean="0">
                <a:latin typeface="Century Gothic"/>
                <a:cs typeface="Century Gothic"/>
              </a:rPr>
              <a:t>desynchronizations</a:t>
            </a:r>
            <a:endParaRPr lang="en-US" sz="1600" dirty="0">
              <a:latin typeface="Century Gothic"/>
              <a:cs typeface="Century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02725" y="2883498"/>
            <a:ext cx="26113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/>
                <a:cs typeface="Century Gothic"/>
              </a:rPr>
              <a:t>dictionary </a:t>
            </a:r>
            <a:r>
              <a:rPr lang="en-US" sz="1600" dirty="0">
                <a:latin typeface="Century Gothic"/>
                <a:cs typeface="Century Gothic"/>
              </a:rPr>
              <a:t>not containing </a:t>
            </a:r>
            <a:r>
              <a:rPr lang="en-US" sz="1600" dirty="0" smtClean="0">
                <a:latin typeface="Century Gothic"/>
                <a:cs typeface="Century Gothic"/>
              </a:rPr>
              <a:t>keys</a:t>
            </a:r>
            <a:endParaRPr lang="fr-FR" sz="1600" dirty="0" smtClean="0"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32886" y="3262113"/>
            <a:ext cx="31633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/>
                <a:cs typeface="Century Gothic"/>
              </a:rPr>
              <a:t>unhandled </a:t>
            </a:r>
            <a:r>
              <a:rPr lang="en-US" sz="1600" dirty="0">
                <a:latin typeface="Century Gothic"/>
                <a:cs typeface="Century Gothic"/>
              </a:rPr>
              <a:t>(</a:t>
            </a:r>
            <a:r>
              <a:rPr lang="en-US" sz="1600" dirty="0" smtClean="0">
                <a:latin typeface="Century Gothic"/>
                <a:cs typeface="Century Gothic"/>
              </a:rPr>
              <a:t>yet)</a:t>
            </a:r>
            <a:r>
              <a:rPr lang="fr-FR" sz="1600" dirty="0" smtClean="0">
                <a:latin typeface="Century Gothic"/>
                <a:cs typeface="Century Gothic"/>
              </a:rPr>
              <a:t> </a:t>
            </a:r>
            <a:r>
              <a:rPr lang="en-US" sz="1600" dirty="0" smtClean="0">
                <a:latin typeface="Century Gothic"/>
                <a:cs typeface="Century Gothic"/>
              </a:rPr>
              <a:t>client errors</a:t>
            </a:r>
            <a:endParaRPr lang="fr-FR" sz="1600" dirty="0" smtClean="0">
              <a:latin typeface="Century Gothic"/>
              <a:cs typeface="Century Gothic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46138" y="5350526"/>
            <a:ext cx="2290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/>
                <a:cs typeface="Century Gothic"/>
              </a:rPr>
              <a:t>And many more</a:t>
            </a:r>
            <a:endParaRPr lang="fr-FR" sz="1600" dirty="0" smtClean="0">
              <a:latin typeface="Century Gothic"/>
              <a:cs typeface="Century Gothic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93027" y="4221681"/>
            <a:ext cx="2611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/>
                <a:cs typeface="Century Gothic"/>
              </a:rPr>
              <a:t>timeout exceptions</a:t>
            </a:r>
            <a:endParaRPr lang="fr-FR" sz="1600" dirty="0" smtClean="0">
              <a:latin typeface="Century Gothic"/>
              <a:cs typeface="Century Gothic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7200" y="1287599"/>
            <a:ext cx="8229600" cy="648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8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»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+mj-lt"/>
              <a:buAutoNum type="romanUcPeriod"/>
            </a:pPr>
            <a:r>
              <a:rPr lang="en-US" sz="2800" dirty="0"/>
              <a:t>System </a:t>
            </a:r>
            <a:r>
              <a:rPr lang="en-US" sz="2800" dirty="0" smtClean="0"/>
              <a:t>Errors </a:t>
            </a:r>
            <a:r>
              <a:rPr lang="en-US" sz="2800" dirty="0"/>
              <a:t>: </a:t>
            </a:r>
            <a:r>
              <a:rPr lang="en-US" sz="2800" dirty="0" smtClean="0"/>
              <a:t>the server is responsible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50775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of errors</a:t>
            </a:r>
            <a:endParaRPr lang="fr-FR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537254"/>
            <a:ext cx="9144000" cy="3221675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1013254" y="3468129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13" name="Picture 4" descr="https://pixabay.com/static/uploads/photo/2013/07/13/01/22/explosion-155624_6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952" y="3468126"/>
            <a:ext cx="565729" cy="63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1219200" y="2752886"/>
            <a:ext cx="2240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Century Gothic"/>
                <a:cs typeface="Century Gothic"/>
              </a:rPr>
              <a:t>Price is mandatory</a:t>
            </a:r>
            <a:endParaRPr lang="fr-FR" sz="1600" dirty="0">
              <a:solidFill>
                <a:srgbClr val="FF0000"/>
              </a:solidFill>
              <a:latin typeface="Century Gothic"/>
              <a:cs typeface="Century Gothic"/>
            </a:endParaRPr>
          </a:p>
        </p:txBody>
      </p:sp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457200" y="1270074"/>
            <a:ext cx="8229600" cy="1267180"/>
          </a:xfrm>
        </p:spPr>
        <p:txBody>
          <a:bodyPr>
            <a:normAutofit/>
          </a:bodyPr>
          <a:lstStyle/>
          <a:p>
            <a:pPr marL="571500" indent="-571500">
              <a:buFont typeface="+mj-lt"/>
              <a:buAutoNum type="romanUcPeriod" startAt="2"/>
            </a:pPr>
            <a:r>
              <a:rPr lang="en-US" sz="2800" dirty="0" smtClean="0"/>
              <a:t>Client validation errors </a:t>
            </a:r>
            <a:r>
              <a:rPr lang="en-US" sz="2800" dirty="0"/>
              <a:t>: </a:t>
            </a:r>
            <a:r>
              <a:rPr lang="en-US" sz="2800" dirty="0" smtClean="0"/>
              <a:t>client is responsible </a:t>
            </a:r>
          </a:p>
          <a:p>
            <a:pPr marL="0" indent="0">
              <a:buNone/>
            </a:pPr>
            <a:r>
              <a:rPr lang="en-US" sz="2800" dirty="0" smtClean="0"/>
              <a:t>API contract is not respected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485233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Categories of errors</a:t>
            </a:r>
            <a:endParaRPr lang="fr-FR" dirty="0"/>
          </a:p>
        </p:txBody>
      </p:sp>
      <p:sp>
        <p:nvSpPr>
          <p:cNvPr id="4" name="TextBox 3"/>
          <p:cNvSpPr txBox="1"/>
          <p:nvPr/>
        </p:nvSpPr>
        <p:spPr>
          <a:xfrm>
            <a:off x="1309816" y="4166012"/>
            <a:ext cx="1466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Endpoint not found</a:t>
            </a:r>
            <a:endParaRPr lang="fr-FR" dirty="0" smtClean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12756" y="2901125"/>
            <a:ext cx="2448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Wrong input</a:t>
            </a:r>
            <a:endParaRPr lang="fr-FR" dirty="0" smtClean="0"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45891" y="3575411"/>
            <a:ext cx="1832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Not authorized</a:t>
            </a:r>
            <a:endParaRPr lang="fr-FR" dirty="0" smtClean="0">
              <a:latin typeface="Century Gothic"/>
              <a:cs typeface="Century Gothic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56552" y="5223600"/>
            <a:ext cx="1646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Price is mandatory</a:t>
            </a:r>
            <a:endParaRPr lang="fr-FR" dirty="0" smtClean="0">
              <a:latin typeface="Century Gothic"/>
              <a:cs typeface="Century Gothic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1270074"/>
            <a:ext cx="8229600" cy="1193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8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–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»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+mj-lt"/>
              <a:buAutoNum type="romanUcPeriod" startAt="2"/>
            </a:pPr>
            <a:r>
              <a:rPr lang="en-US" sz="2800" dirty="0" smtClean="0"/>
              <a:t>Client validation errors : client is responsible </a:t>
            </a:r>
          </a:p>
          <a:p>
            <a:pPr marL="0" indent="0">
              <a:buNone/>
            </a:pPr>
            <a:r>
              <a:rPr lang="en-US" sz="2800" dirty="0" smtClean="0"/>
              <a:t>API contract is not respected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42350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of errors</a:t>
            </a:r>
            <a:endParaRPr lang="fr-FR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537254"/>
            <a:ext cx="9144000" cy="3221675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1013254" y="3468129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4" name="Right Arrow 13"/>
          <p:cNvSpPr/>
          <p:nvPr/>
        </p:nvSpPr>
        <p:spPr>
          <a:xfrm>
            <a:off x="2965621" y="3459890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6" name="Right Arrow 15"/>
          <p:cNvSpPr/>
          <p:nvPr/>
        </p:nvSpPr>
        <p:spPr>
          <a:xfrm>
            <a:off x="4808837" y="3468129"/>
            <a:ext cx="939114" cy="543697"/>
          </a:xfrm>
          <a:prstGeom prst="rightArrow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13" name="Picture 4" descr="https://pixabay.com/static/uploads/photo/2013/07/13/01/22/explosion-155624_6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8638" y="3423484"/>
            <a:ext cx="565729" cy="63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5404022" y="2746607"/>
            <a:ext cx="17464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entury Gothic"/>
                <a:cs typeface="Century Gothic"/>
              </a:rPr>
              <a:t>Price is too high</a:t>
            </a:r>
            <a:endParaRPr lang="fr-FR" sz="1600" dirty="0" smtClean="0">
              <a:solidFill>
                <a:srgbClr val="FF0000"/>
              </a:solidFill>
              <a:latin typeface="Century Gothic"/>
              <a:cs typeface="Century Gothic"/>
            </a:endParaRPr>
          </a:p>
        </p:txBody>
      </p:sp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457200" y="1178009"/>
            <a:ext cx="8229600" cy="980303"/>
          </a:xfrm>
        </p:spPr>
        <p:txBody>
          <a:bodyPr>
            <a:normAutofit lnSpcReduction="10000"/>
          </a:bodyPr>
          <a:lstStyle/>
          <a:p>
            <a:pPr marL="571500" indent="-571500">
              <a:buFont typeface="+mj-lt"/>
              <a:buAutoNum type="romanUcPeriod" startAt="3"/>
            </a:pPr>
            <a:r>
              <a:rPr lang="en-US" sz="2800" dirty="0" smtClean="0"/>
              <a:t>Scenario exceptions : client is responsible</a:t>
            </a:r>
          </a:p>
          <a:p>
            <a:pPr marL="0" indent="0">
              <a:buNone/>
            </a:pPr>
            <a:r>
              <a:rPr lang="en-US" sz="2800" dirty="0" smtClean="0"/>
              <a:t>A business rule is not respected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4021479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6" grpId="0" animBg="1"/>
      <p:bldP spid="18" grpId="0"/>
    </p:bldLst>
  </p:timing>
</p:sld>
</file>

<file path=ppt/theme/theme1.xml><?xml version="1.0" encoding="utf-8"?>
<a:theme xmlns:a="http://schemas.openxmlformats.org/drawingml/2006/main" name="Blank">
  <a:themeElements>
    <a:clrScheme name="Custom 6">
      <a:dk1>
        <a:srgbClr val="383F46"/>
      </a:dk1>
      <a:lt1>
        <a:sysClr val="window" lastClr="FFFFFF"/>
      </a:lt1>
      <a:dk2>
        <a:srgbClr val="000000"/>
      </a:dk2>
      <a:lt2>
        <a:srgbClr val="D9D3CC"/>
      </a:lt2>
      <a:accent1>
        <a:srgbClr val="AFB70A"/>
      </a:accent1>
      <a:accent2>
        <a:srgbClr val="49BABE"/>
      </a:accent2>
      <a:accent3>
        <a:srgbClr val="F8B000"/>
      </a:accent3>
      <a:accent4>
        <a:srgbClr val="8F003E"/>
      </a:accent4>
      <a:accent5>
        <a:srgbClr val="D9D3CC"/>
      </a:accent5>
      <a:accent6>
        <a:srgbClr val="E5511B"/>
      </a:accent6>
      <a:hlink>
        <a:srgbClr val="E5511B"/>
      </a:hlink>
      <a:folHlink>
        <a:srgbClr val="E5511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smtClean="0">
            <a:latin typeface="Century Gothic"/>
            <a:cs typeface="Century Gothic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1344</TotalTime>
  <Words>694</Words>
  <Application>Microsoft Office PowerPoint</Application>
  <PresentationFormat>Affichage à l'écran (4:3)</PresentationFormat>
  <Paragraphs>180</Paragraphs>
  <Slides>59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59</vt:i4>
      </vt:variant>
    </vt:vector>
  </HeadingPairs>
  <TitlesOfParts>
    <vt:vector size="63" baseType="lpstr">
      <vt:lpstr>Arial</vt:lpstr>
      <vt:lpstr>Calibri</vt:lpstr>
      <vt:lpstr>Century Gothic</vt:lpstr>
      <vt:lpstr>Blank</vt:lpstr>
      <vt:lpstr>ERROR HANDLING</vt:lpstr>
      <vt:lpstr>Purpose of this presentation</vt:lpstr>
      <vt:lpstr>Présentation PowerPoint</vt:lpstr>
      <vt:lpstr>Categories of errors </vt:lpstr>
      <vt:lpstr>Categories of errors</vt:lpstr>
      <vt:lpstr>Categories of errors</vt:lpstr>
      <vt:lpstr>Categories of errors</vt:lpstr>
      <vt:lpstr>Categories of errors</vt:lpstr>
      <vt:lpstr>Categories of errors</vt:lpstr>
      <vt:lpstr>Categories of errors</vt:lpstr>
      <vt:lpstr>HTTP Status</vt:lpstr>
      <vt:lpstr>Error HTTP Status</vt:lpstr>
      <vt:lpstr>Error Specification</vt:lpstr>
      <vt:lpstr>Error Specification</vt:lpstr>
      <vt:lpstr>Error Specification</vt:lpstr>
      <vt:lpstr>Error Specification</vt:lpstr>
      <vt:lpstr>Error Specification</vt:lpstr>
      <vt:lpstr>Error Specification</vt:lpstr>
      <vt:lpstr>Error Specification</vt:lpstr>
      <vt:lpstr>Error Specification</vt:lpstr>
      <vt:lpstr>Error Specification</vt:lpstr>
      <vt:lpstr>Error Specification</vt:lpstr>
      <vt:lpstr>Setting up the API </vt:lpstr>
      <vt:lpstr>Setting up the API</vt:lpstr>
      <vt:lpstr>Class Diagram</vt:lpstr>
      <vt:lpstr>Setting up the API : Models</vt:lpstr>
      <vt:lpstr>Class Diagram</vt:lpstr>
      <vt:lpstr>Setting up the API : model attributes</vt:lpstr>
      <vt:lpstr>Setting up the API : model attributes</vt:lpstr>
      <vt:lpstr>Class Diagram</vt:lpstr>
      <vt:lpstr>Setting up the API : Controller</vt:lpstr>
      <vt:lpstr>Throwing and Catching</vt:lpstr>
      <vt:lpstr>Filter Attributes</vt:lpstr>
      <vt:lpstr>Class Diagram</vt:lpstr>
      <vt:lpstr>Throwing &amp; Catching : Action Validation Filter</vt:lpstr>
      <vt:lpstr>Class Diagram : Exception Filter attributes</vt:lpstr>
      <vt:lpstr>Throwing &amp; Catching : Exception Filter Attribute</vt:lpstr>
      <vt:lpstr>Throwing &amp; Catching : Action Validation Filter</vt:lpstr>
      <vt:lpstr>Throwing &amp; Catching : scenario exceptions</vt:lpstr>
      <vt:lpstr>Throwing &amp; Catching : system exceptions</vt:lpstr>
      <vt:lpstr>Throwing &amp; Catching</vt:lpstr>
      <vt:lpstr>Throwing &amp; Catching : making the filter global</vt:lpstr>
      <vt:lpstr>Class Diagram : Exceptions</vt:lpstr>
      <vt:lpstr>Throwing &amp; Catching: Exceptions</vt:lpstr>
      <vt:lpstr>Class Diagram : Error Model</vt:lpstr>
      <vt:lpstr>Class Diagram : Error Model</vt:lpstr>
      <vt:lpstr>Some Sequence Diagrams</vt:lpstr>
      <vt:lpstr>Nominal scenario</vt:lpstr>
      <vt:lpstr>Validation errors</vt:lpstr>
      <vt:lpstr>Helpers &amp; Converters</vt:lpstr>
      <vt:lpstr>Helpers &amp; Converters : constants</vt:lpstr>
      <vt:lpstr>Helpers &amp; converters : model errors extraction</vt:lpstr>
      <vt:lpstr>Helpers &amp; Converters : ErrorModel’s HttpResponse Message conversion</vt:lpstr>
      <vt:lpstr>Helpers &amp; Converters : HttpResponse Message conversion</vt:lpstr>
      <vt:lpstr>Helpers &amp; Converters : Custom Error Config Section</vt:lpstr>
      <vt:lpstr>Helpers &amp; Converters : custom error config section</vt:lpstr>
      <vt:lpstr>Areas for improvement</vt:lpstr>
      <vt:lpstr>Example Solution</vt:lpstr>
      <vt:lpstr>Do you have questions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Postman</dc:title>
  <dc:creator>Simon Budin</dc:creator>
  <cp:lastModifiedBy>Simon Budin</cp:lastModifiedBy>
  <cp:revision>114</cp:revision>
  <dcterms:created xsi:type="dcterms:W3CDTF">2015-04-30T15:31:10Z</dcterms:created>
  <dcterms:modified xsi:type="dcterms:W3CDTF">2015-10-08T20:50:06Z</dcterms:modified>
</cp:coreProperties>
</file>

<file path=docProps/thumbnail.jpeg>
</file>